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1" r:id="rId3"/>
    <p:sldId id="257" r:id="rId4"/>
    <p:sldId id="362" r:id="rId5"/>
    <p:sldId id="363" r:id="rId6"/>
    <p:sldId id="364" r:id="rId7"/>
    <p:sldId id="365" r:id="rId8"/>
    <p:sldId id="366" r:id="rId9"/>
    <p:sldId id="367" r:id="rId10"/>
    <p:sldId id="339" r:id="rId11"/>
    <p:sldId id="370" r:id="rId12"/>
    <p:sldId id="372" r:id="rId13"/>
    <p:sldId id="369" r:id="rId14"/>
    <p:sldId id="346" r:id="rId15"/>
    <p:sldId id="348" r:id="rId16"/>
    <p:sldId id="352" r:id="rId17"/>
    <p:sldId id="360" r:id="rId18"/>
    <p:sldId id="374" r:id="rId19"/>
    <p:sldId id="373" r:id="rId20"/>
    <p:sldId id="375" r:id="rId21"/>
    <p:sldId id="376" r:id="rId22"/>
    <p:sldId id="377" r:id="rId23"/>
    <p:sldId id="378" r:id="rId24"/>
    <p:sldId id="379"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FFC000"/>
    <a:srgbClr val="C4BD97"/>
    <a:srgbClr val="000000"/>
    <a:srgbClr val="FFFFFF"/>
    <a:srgbClr val="BFBFBF"/>
    <a:srgbClr val="DFDB31"/>
    <a:srgbClr val="92D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5" autoAdjust="0"/>
    <p:restoredTop sz="94660"/>
  </p:normalViewPr>
  <p:slideViewPr>
    <p:cSldViewPr>
      <p:cViewPr>
        <p:scale>
          <a:sx n="153" d="100"/>
          <a:sy n="153" d="100"/>
        </p:scale>
        <p:origin x="-1214" y="-110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469900"/>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idx="1"/>
          </p:nvPr>
        </p:nvSpPr>
        <p:spPr>
          <a:xfrm>
            <a:off x="4022726" y="0"/>
            <a:ext cx="3078163" cy="469900"/>
          </a:xfrm>
          <a:prstGeom prst="rect">
            <a:avLst/>
          </a:prstGeom>
        </p:spPr>
        <p:txBody>
          <a:bodyPr vert="horz" lIns="91426" tIns="45713" rIns="91426" bIns="45713" rtlCol="0"/>
          <a:lstStyle>
            <a:lvl1pPr algn="r">
              <a:defRPr sz="1200"/>
            </a:lvl1pPr>
          </a:lstStyle>
          <a:p>
            <a:fld id="{610284EA-B29E-4FA7-8EB3-7DB2A1BA8189}" type="datetimeFigureOut">
              <a:rPr lang="en-US" smtClean="0"/>
              <a:t>2/25/2020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26" tIns="45713" rIns="91426" bIns="45713" rtlCol="0" anchor="ctr"/>
          <a:lstStyle/>
          <a:p>
            <a:endParaRPr lang="en-US"/>
          </a:p>
        </p:txBody>
      </p:sp>
      <p:sp>
        <p:nvSpPr>
          <p:cNvPr id="5" name="Notes Placeholder 4"/>
          <p:cNvSpPr>
            <a:spLocks noGrp="1"/>
          </p:cNvSpPr>
          <p:nvPr>
            <p:ph type="body" sz="quarter" idx="3"/>
          </p:nvPr>
        </p:nvSpPr>
        <p:spPr>
          <a:xfrm>
            <a:off x="709613" y="4459289"/>
            <a:ext cx="5683250" cy="4224337"/>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6988"/>
            <a:ext cx="3078163" cy="469900"/>
          </a:xfrm>
          <a:prstGeom prst="rect">
            <a:avLst/>
          </a:prstGeom>
        </p:spPr>
        <p:txBody>
          <a:bodyPr vert="horz" lIns="91426" tIns="45713" rIns="91426"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4022726" y="8916988"/>
            <a:ext cx="3078163" cy="469900"/>
          </a:xfrm>
          <a:prstGeom prst="rect">
            <a:avLst/>
          </a:prstGeom>
        </p:spPr>
        <p:txBody>
          <a:bodyPr vert="horz" lIns="91426" tIns="45713" rIns="91426" bIns="45713" rtlCol="0" anchor="b"/>
          <a:lstStyle>
            <a:lvl1pPr algn="r">
              <a:defRPr sz="1200"/>
            </a:lvl1pPr>
          </a:lstStyle>
          <a:p>
            <a:fld id="{BAC8EA31-FABD-4DD6-BC5D-6BF070304B39}" type="slidenum">
              <a:rPr lang="en-US" smtClean="0"/>
              <a:t>‹#›</a:t>
            </a:fld>
            <a:endParaRPr lang="en-US"/>
          </a:p>
        </p:txBody>
      </p:sp>
    </p:spTree>
    <p:extLst>
      <p:ext uri="{BB962C8B-B14F-4D97-AF65-F5344CB8AC3E}">
        <p14:creationId xmlns:p14="http://schemas.microsoft.com/office/powerpoint/2010/main" val="133944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8EA31-FABD-4DD6-BC5D-6BF070304B39}" type="slidenum">
              <a:rPr lang="en-US" smtClean="0"/>
              <a:t>17</a:t>
            </a:fld>
            <a:endParaRPr lang="en-US"/>
          </a:p>
        </p:txBody>
      </p:sp>
    </p:spTree>
    <p:extLst>
      <p:ext uri="{BB962C8B-B14F-4D97-AF65-F5344CB8AC3E}">
        <p14:creationId xmlns:p14="http://schemas.microsoft.com/office/powerpoint/2010/main" val="21846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8EA31-FABD-4DD6-BC5D-6BF070304B39}" type="slidenum">
              <a:rPr lang="en-US" smtClean="0"/>
              <a:t>18</a:t>
            </a:fld>
            <a:endParaRPr lang="en-US"/>
          </a:p>
        </p:txBody>
      </p:sp>
    </p:spTree>
    <p:extLst>
      <p:ext uri="{BB962C8B-B14F-4D97-AF65-F5344CB8AC3E}">
        <p14:creationId xmlns:p14="http://schemas.microsoft.com/office/powerpoint/2010/main" val="163295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8EA31-FABD-4DD6-BC5D-6BF070304B39}" type="slidenum">
              <a:rPr lang="en-US" smtClean="0"/>
              <a:t>19</a:t>
            </a:fld>
            <a:endParaRPr lang="en-US"/>
          </a:p>
        </p:txBody>
      </p:sp>
    </p:spTree>
    <p:extLst>
      <p:ext uri="{BB962C8B-B14F-4D97-AF65-F5344CB8AC3E}">
        <p14:creationId xmlns:p14="http://schemas.microsoft.com/office/powerpoint/2010/main" val="42184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8EA31-FABD-4DD6-BC5D-6BF070304B39}" type="slidenum">
              <a:rPr lang="en-US" smtClean="0"/>
              <a:t>20</a:t>
            </a:fld>
            <a:endParaRPr lang="en-US"/>
          </a:p>
        </p:txBody>
      </p:sp>
    </p:spTree>
    <p:extLst>
      <p:ext uri="{BB962C8B-B14F-4D97-AF65-F5344CB8AC3E}">
        <p14:creationId xmlns:p14="http://schemas.microsoft.com/office/powerpoint/2010/main" val="224188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8EA31-FABD-4DD6-BC5D-6BF070304B39}" type="slidenum">
              <a:rPr lang="en-US" smtClean="0"/>
              <a:t>21</a:t>
            </a:fld>
            <a:endParaRPr lang="en-US"/>
          </a:p>
        </p:txBody>
      </p:sp>
    </p:spTree>
    <p:extLst>
      <p:ext uri="{BB962C8B-B14F-4D97-AF65-F5344CB8AC3E}">
        <p14:creationId xmlns:p14="http://schemas.microsoft.com/office/powerpoint/2010/main" val="246569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53A1C6-A995-44B4-8CFE-851DC7E64F04}"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181984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53A1C6-A995-44B4-8CFE-851DC7E64F04}"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1656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53A1C6-A995-44B4-8CFE-851DC7E64F04}"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17130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53A1C6-A995-44B4-8CFE-851DC7E64F04}"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182242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53A1C6-A995-44B4-8CFE-851DC7E64F04}"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176630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53A1C6-A995-44B4-8CFE-851DC7E64F04}"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108710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53A1C6-A995-44B4-8CFE-851DC7E64F04}"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261273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53A1C6-A995-44B4-8CFE-851DC7E64F04}"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32401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3A1C6-A995-44B4-8CFE-851DC7E64F04}"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127595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3A1C6-A995-44B4-8CFE-851DC7E64F04}"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279021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3A1C6-A995-44B4-8CFE-851DC7E64F04}"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3C94-628B-4D3C-AF4B-6269D9DED9F4}" type="slidenum">
              <a:rPr lang="en-US" smtClean="0"/>
              <a:t>‹#›</a:t>
            </a:fld>
            <a:endParaRPr lang="en-US"/>
          </a:p>
        </p:txBody>
      </p:sp>
    </p:spTree>
    <p:extLst>
      <p:ext uri="{BB962C8B-B14F-4D97-AF65-F5344CB8AC3E}">
        <p14:creationId xmlns:p14="http://schemas.microsoft.com/office/powerpoint/2010/main" val="429412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3A1C6-A995-44B4-8CFE-851DC7E64F04}" type="datetimeFigureOut">
              <a:rPr lang="en-US" smtClean="0"/>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3C94-628B-4D3C-AF4B-6269D9DED9F4}" type="slidenum">
              <a:rPr lang="en-US" smtClean="0"/>
              <a:t>‹#›</a:t>
            </a:fld>
            <a:endParaRPr lang="en-US"/>
          </a:p>
        </p:txBody>
      </p:sp>
    </p:spTree>
    <p:extLst>
      <p:ext uri="{BB962C8B-B14F-4D97-AF65-F5344CB8AC3E}">
        <p14:creationId xmlns:p14="http://schemas.microsoft.com/office/powerpoint/2010/main" val="354132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286000"/>
          </a:xfrm>
        </p:spPr>
        <p:txBody>
          <a:bodyPr>
            <a:normAutofit fontScale="90000"/>
          </a:bodyPr>
          <a:lstStyle/>
          <a:p>
            <a:r>
              <a:rPr lang="en-US" sz="3600" dirty="0"/>
              <a:t>Town Hall Meeting</a:t>
            </a:r>
            <a:br>
              <a:rPr lang="en-US" sz="3600" dirty="0"/>
            </a:br>
            <a:r>
              <a:rPr lang="en-US" sz="3600" dirty="0"/>
              <a:t>February 10, 2020</a:t>
            </a:r>
            <a:r>
              <a:rPr lang="en-US" dirty="0"/>
              <a:t/>
            </a:r>
            <a:br>
              <a:rPr lang="en-US" dirty="0"/>
            </a:br>
            <a:r>
              <a:rPr lang="en-US" sz="2000" dirty="0"/>
              <a:t/>
            </a:r>
            <a:br>
              <a:rPr lang="en-US" sz="2000" dirty="0"/>
            </a:br>
            <a:r>
              <a:rPr lang="en-US" sz="3100" b="1" dirty="0"/>
              <a:t>Municipality Facility Feasibility Study Update</a:t>
            </a:r>
            <a:br>
              <a:rPr lang="en-US" sz="3100" b="1" dirty="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819400"/>
            <a:ext cx="3985054" cy="2988791"/>
          </a:xfrm>
          <a:prstGeom prst="rect">
            <a:avLst/>
          </a:prstGeom>
        </p:spPr>
      </p:pic>
    </p:spTree>
    <p:extLst>
      <p:ext uri="{BB962C8B-B14F-4D97-AF65-F5344CB8AC3E}">
        <p14:creationId xmlns:p14="http://schemas.microsoft.com/office/powerpoint/2010/main" val="117435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587" y="1451138"/>
            <a:ext cx="6172200" cy="42439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4" name="Up-Down Arrow 3"/>
          <p:cNvSpPr/>
          <p:nvPr/>
        </p:nvSpPr>
        <p:spPr>
          <a:xfrm rot="538500">
            <a:off x="5587411" y="908266"/>
            <a:ext cx="277542" cy="8763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834996">
            <a:off x="5775007" y="4241506"/>
            <a:ext cx="370840" cy="290508"/>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ctagon 8"/>
          <p:cNvSpPr/>
          <p:nvPr/>
        </p:nvSpPr>
        <p:spPr>
          <a:xfrm>
            <a:off x="3886200" y="1885044"/>
            <a:ext cx="1428752" cy="1095374"/>
          </a:xfrm>
          <a:custGeom>
            <a:avLst/>
            <a:gdLst>
              <a:gd name="connsiteX0" fmla="*/ 0 w 914400"/>
              <a:gd name="connsiteY0" fmla="*/ 267819 h 914400"/>
              <a:gd name="connsiteX1" fmla="*/ 267819 w 914400"/>
              <a:gd name="connsiteY1" fmla="*/ 0 h 914400"/>
              <a:gd name="connsiteX2" fmla="*/ 646581 w 914400"/>
              <a:gd name="connsiteY2" fmla="*/ 0 h 914400"/>
              <a:gd name="connsiteX3" fmla="*/ 914400 w 914400"/>
              <a:gd name="connsiteY3" fmla="*/ 267819 h 914400"/>
              <a:gd name="connsiteX4" fmla="*/ 914400 w 914400"/>
              <a:gd name="connsiteY4" fmla="*/ 646581 h 914400"/>
              <a:gd name="connsiteX5" fmla="*/ 646581 w 914400"/>
              <a:gd name="connsiteY5" fmla="*/ 914400 h 914400"/>
              <a:gd name="connsiteX6" fmla="*/ 267819 w 914400"/>
              <a:gd name="connsiteY6" fmla="*/ 914400 h 914400"/>
              <a:gd name="connsiteX7" fmla="*/ 0 w 914400"/>
              <a:gd name="connsiteY7" fmla="*/ 646581 h 914400"/>
              <a:gd name="connsiteX8" fmla="*/ 0 w 914400"/>
              <a:gd name="connsiteY8" fmla="*/ 267819 h 914400"/>
              <a:gd name="connsiteX0" fmla="*/ 0 w 1090612"/>
              <a:gd name="connsiteY0" fmla="*/ 0 h 970431"/>
              <a:gd name="connsiteX1" fmla="*/ 444031 w 1090612"/>
              <a:gd name="connsiteY1" fmla="*/ 56031 h 970431"/>
              <a:gd name="connsiteX2" fmla="*/ 822793 w 1090612"/>
              <a:gd name="connsiteY2" fmla="*/ 56031 h 970431"/>
              <a:gd name="connsiteX3" fmla="*/ 1090612 w 1090612"/>
              <a:gd name="connsiteY3" fmla="*/ 323850 h 970431"/>
              <a:gd name="connsiteX4" fmla="*/ 1090612 w 1090612"/>
              <a:gd name="connsiteY4" fmla="*/ 702612 h 970431"/>
              <a:gd name="connsiteX5" fmla="*/ 822793 w 1090612"/>
              <a:gd name="connsiteY5" fmla="*/ 970431 h 970431"/>
              <a:gd name="connsiteX6" fmla="*/ 444031 w 1090612"/>
              <a:gd name="connsiteY6" fmla="*/ 970431 h 970431"/>
              <a:gd name="connsiteX7" fmla="*/ 176212 w 1090612"/>
              <a:gd name="connsiteY7" fmla="*/ 702612 h 970431"/>
              <a:gd name="connsiteX8" fmla="*/ 0 w 1090612"/>
              <a:gd name="connsiteY8" fmla="*/ 0 h 970431"/>
              <a:gd name="connsiteX0" fmla="*/ 19051 w 1109663"/>
              <a:gd name="connsiteY0" fmla="*/ 0 h 970431"/>
              <a:gd name="connsiteX1" fmla="*/ 463082 w 1109663"/>
              <a:gd name="connsiteY1" fmla="*/ 56031 h 970431"/>
              <a:gd name="connsiteX2" fmla="*/ 841844 w 1109663"/>
              <a:gd name="connsiteY2" fmla="*/ 56031 h 970431"/>
              <a:gd name="connsiteX3" fmla="*/ 1109663 w 1109663"/>
              <a:gd name="connsiteY3" fmla="*/ 323850 h 970431"/>
              <a:gd name="connsiteX4" fmla="*/ 1109663 w 1109663"/>
              <a:gd name="connsiteY4" fmla="*/ 702612 h 970431"/>
              <a:gd name="connsiteX5" fmla="*/ 841844 w 1109663"/>
              <a:gd name="connsiteY5" fmla="*/ 970431 h 970431"/>
              <a:gd name="connsiteX6" fmla="*/ 463082 w 1109663"/>
              <a:gd name="connsiteY6" fmla="*/ 970431 h 970431"/>
              <a:gd name="connsiteX7" fmla="*/ 0 w 1109663"/>
              <a:gd name="connsiteY7" fmla="*/ 426387 h 970431"/>
              <a:gd name="connsiteX8" fmla="*/ 19051 w 1109663"/>
              <a:gd name="connsiteY8" fmla="*/ 0 h 970431"/>
              <a:gd name="connsiteX0" fmla="*/ 19051 w 1289519"/>
              <a:gd name="connsiteY0" fmla="*/ 501181 h 1471612"/>
              <a:gd name="connsiteX1" fmla="*/ 463082 w 1289519"/>
              <a:gd name="connsiteY1" fmla="*/ 557212 h 1471612"/>
              <a:gd name="connsiteX2" fmla="*/ 1289519 w 1289519"/>
              <a:gd name="connsiteY2" fmla="*/ 0 h 1471612"/>
              <a:gd name="connsiteX3" fmla="*/ 1109663 w 1289519"/>
              <a:gd name="connsiteY3" fmla="*/ 825031 h 1471612"/>
              <a:gd name="connsiteX4" fmla="*/ 1109663 w 1289519"/>
              <a:gd name="connsiteY4" fmla="*/ 1203793 h 1471612"/>
              <a:gd name="connsiteX5" fmla="*/ 841844 w 1289519"/>
              <a:gd name="connsiteY5" fmla="*/ 1471612 h 1471612"/>
              <a:gd name="connsiteX6" fmla="*/ 463082 w 1289519"/>
              <a:gd name="connsiteY6" fmla="*/ 1471612 h 1471612"/>
              <a:gd name="connsiteX7" fmla="*/ 0 w 1289519"/>
              <a:gd name="connsiteY7" fmla="*/ 927568 h 1471612"/>
              <a:gd name="connsiteX8" fmla="*/ 19051 w 1289519"/>
              <a:gd name="connsiteY8" fmla="*/ 501181 h 1471612"/>
              <a:gd name="connsiteX0" fmla="*/ 19051 w 1289519"/>
              <a:gd name="connsiteY0" fmla="*/ 501181 h 1471612"/>
              <a:gd name="connsiteX1" fmla="*/ 920282 w 1289519"/>
              <a:gd name="connsiteY1" fmla="*/ 633412 h 1471612"/>
              <a:gd name="connsiteX2" fmla="*/ 1289519 w 1289519"/>
              <a:gd name="connsiteY2" fmla="*/ 0 h 1471612"/>
              <a:gd name="connsiteX3" fmla="*/ 1109663 w 1289519"/>
              <a:gd name="connsiteY3" fmla="*/ 825031 h 1471612"/>
              <a:gd name="connsiteX4" fmla="*/ 1109663 w 1289519"/>
              <a:gd name="connsiteY4" fmla="*/ 1203793 h 1471612"/>
              <a:gd name="connsiteX5" fmla="*/ 841844 w 1289519"/>
              <a:gd name="connsiteY5" fmla="*/ 1471612 h 1471612"/>
              <a:gd name="connsiteX6" fmla="*/ 463082 w 1289519"/>
              <a:gd name="connsiteY6" fmla="*/ 1471612 h 1471612"/>
              <a:gd name="connsiteX7" fmla="*/ 0 w 1289519"/>
              <a:gd name="connsiteY7" fmla="*/ 927568 h 1471612"/>
              <a:gd name="connsiteX8" fmla="*/ 19051 w 1289519"/>
              <a:gd name="connsiteY8" fmla="*/ 501181 h 1471612"/>
              <a:gd name="connsiteX0" fmla="*/ 19051 w 1289519"/>
              <a:gd name="connsiteY0" fmla="*/ 501181 h 1471612"/>
              <a:gd name="connsiteX1" fmla="*/ 1001245 w 1289519"/>
              <a:gd name="connsiteY1" fmla="*/ 538162 h 1471612"/>
              <a:gd name="connsiteX2" fmla="*/ 1289519 w 1289519"/>
              <a:gd name="connsiteY2" fmla="*/ 0 h 1471612"/>
              <a:gd name="connsiteX3" fmla="*/ 1109663 w 1289519"/>
              <a:gd name="connsiteY3" fmla="*/ 825031 h 1471612"/>
              <a:gd name="connsiteX4" fmla="*/ 1109663 w 1289519"/>
              <a:gd name="connsiteY4" fmla="*/ 1203793 h 1471612"/>
              <a:gd name="connsiteX5" fmla="*/ 841844 w 1289519"/>
              <a:gd name="connsiteY5" fmla="*/ 1471612 h 1471612"/>
              <a:gd name="connsiteX6" fmla="*/ 463082 w 1289519"/>
              <a:gd name="connsiteY6" fmla="*/ 1471612 h 1471612"/>
              <a:gd name="connsiteX7" fmla="*/ 0 w 1289519"/>
              <a:gd name="connsiteY7" fmla="*/ 927568 h 1471612"/>
              <a:gd name="connsiteX8" fmla="*/ 19051 w 1289519"/>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109663 w 1447801"/>
              <a:gd name="connsiteY4" fmla="*/ 1203793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019176 w 1447801"/>
              <a:gd name="connsiteY4" fmla="*/ 1099018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066801 w 1447801"/>
              <a:gd name="connsiteY4" fmla="*/ 784693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185863 w 1447801"/>
              <a:gd name="connsiteY4" fmla="*/ 598955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185863 w 1447801"/>
              <a:gd name="connsiteY4" fmla="*/ 598955 h 1471612"/>
              <a:gd name="connsiteX5" fmla="*/ 1094257 w 1447801"/>
              <a:gd name="connsiteY5" fmla="*/ 1081087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081087"/>
              <a:gd name="connsiteX1" fmla="*/ 1001245 w 1447801"/>
              <a:gd name="connsiteY1" fmla="*/ 538162 h 1081087"/>
              <a:gd name="connsiteX2" fmla="*/ 1289519 w 1447801"/>
              <a:gd name="connsiteY2" fmla="*/ 0 h 1081087"/>
              <a:gd name="connsiteX3" fmla="*/ 1447801 w 1447801"/>
              <a:gd name="connsiteY3" fmla="*/ 34456 h 1081087"/>
              <a:gd name="connsiteX4" fmla="*/ 1185863 w 1447801"/>
              <a:gd name="connsiteY4" fmla="*/ 598955 h 1081087"/>
              <a:gd name="connsiteX5" fmla="*/ 1094257 w 1447801"/>
              <a:gd name="connsiteY5" fmla="*/ 1081087 h 1081087"/>
              <a:gd name="connsiteX6" fmla="*/ 177332 w 1447801"/>
              <a:gd name="connsiteY6" fmla="*/ 990600 h 1081087"/>
              <a:gd name="connsiteX7" fmla="*/ 0 w 1447801"/>
              <a:gd name="connsiteY7" fmla="*/ 927568 h 1081087"/>
              <a:gd name="connsiteX8" fmla="*/ 19051 w 1447801"/>
              <a:gd name="connsiteY8" fmla="*/ 501181 h 1081087"/>
              <a:gd name="connsiteX0" fmla="*/ 19051 w 1447801"/>
              <a:gd name="connsiteY0" fmla="*/ 501181 h 1162049"/>
              <a:gd name="connsiteX1" fmla="*/ 1001245 w 1447801"/>
              <a:gd name="connsiteY1" fmla="*/ 538162 h 1162049"/>
              <a:gd name="connsiteX2" fmla="*/ 1289519 w 1447801"/>
              <a:gd name="connsiteY2" fmla="*/ 0 h 1162049"/>
              <a:gd name="connsiteX3" fmla="*/ 1447801 w 1447801"/>
              <a:gd name="connsiteY3" fmla="*/ 34456 h 1162049"/>
              <a:gd name="connsiteX4" fmla="*/ 1185863 w 1447801"/>
              <a:gd name="connsiteY4" fmla="*/ 598955 h 1162049"/>
              <a:gd name="connsiteX5" fmla="*/ 1084732 w 1447801"/>
              <a:gd name="connsiteY5" fmla="*/ 1162049 h 1162049"/>
              <a:gd name="connsiteX6" fmla="*/ 177332 w 1447801"/>
              <a:gd name="connsiteY6" fmla="*/ 990600 h 1162049"/>
              <a:gd name="connsiteX7" fmla="*/ 0 w 1447801"/>
              <a:gd name="connsiteY7" fmla="*/ 927568 h 1162049"/>
              <a:gd name="connsiteX8" fmla="*/ 19051 w 1447801"/>
              <a:gd name="connsiteY8" fmla="*/ 501181 h 1162049"/>
              <a:gd name="connsiteX0" fmla="*/ 47626 w 1476376"/>
              <a:gd name="connsiteY0" fmla="*/ 501181 h 1162049"/>
              <a:gd name="connsiteX1" fmla="*/ 1029820 w 1476376"/>
              <a:gd name="connsiteY1" fmla="*/ 538162 h 1162049"/>
              <a:gd name="connsiteX2" fmla="*/ 1318094 w 1476376"/>
              <a:gd name="connsiteY2" fmla="*/ 0 h 1162049"/>
              <a:gd name="connsiteX3" fmla="*/ 1476376 w 1476376"/>
              <a:gd name="connsiteY3" fmla="*/ 34456 h 1162049"/>
              <a:gd name="connsiteX4" fmla="*/ 1214438 w 1476376"/>
              <a:gd name="connsiteY4" fmla="*/ 598955 h 1162049"/>
              <a:gd name="connsiteX5" fmla="*/ 1113307 w 1476376"/>
              <a:gd name="connsiteY5" fmla="*/ 1162049 h 1162049"/>
              <a:gd name="connsiteX6" fmla="*/ 205907 w 1476376"/>
              <a:gd name="connsiteY6" fmla="*/ 990600 h 1162049"/>
              <a:gd name="connsiteX7" fmla="*/ 0 w 1476376"/>
              <a:gd name="connsiteY7" fmla="*/ 946618 h 1162049"/>
              <a:gd name="connsiteX8" fmla="*/ 47626 w 1476376"/>
              <a:gd name="connsiteY8" fmla="*/ 501181 h 1162049"/>
              <a:gd name="connsiteX0" fmla="*/ 47626 w 1476376"/>
              <a:gd name="connsiteY0" fmla="*/ 501181 h 1095374"/>
              <a:gd name="connsiteX1" fmla="*/ 1029820 w 1476376"/>
              <a:gd name="connsiteY1" fmla="*/ 538162 h 1095374"/>
              <a:gd name="connsiteX2" fmla="*/ 1318094 w 1476376"/>
              <a:gd name="connsiteY2" fmla="*/ 0 h 1095374"/>
              <a:gd name="connsiteX3" fmla="*/ 1476376 w 1476376"/>
              <a:gd name="connsiteY3" fmla="*/ 34456 h 1095374"/>
              <a:gd name="connsiteX4" fmla="*/ 1214438 w 1476376"/>
              <a:gd name="connsiteY4" fmla="*/ 598955 h 1095374"/>
              <a:gd name="connsiteX5" fmla="*/ 1137119 w 1476376"/>
              <a:gd name="connsiteY5" fmla="*/ 1095374 h 1095374"/>
              <a:gd name="connsiteX6" fmla="*/ 205907 w 1476376"/>
              <a:gd name="connsiteY6" fmla="*/ 990600 h 1095374"/>
              <a:gd name="connsiteX7" fmla="*/ 0 w 1476376"/>
              <a:gd name="connsiteY7" fmla="*/ 946618 h 1095374"/>
              <a:gd name="connsiteX8" fmla="*/ 47626 w 1476376"/>
              <a:gd name="connsiteY8" fmla="*/ 501181 h 1095374"/>
              <a:gd name="connsiteX0" fmla="*/ 52389 w 1481139"/>
              <a:gd name="connsiteY0" fmla="*/ 501181 h 1095374"/>
              <a:gd name="connsiteX1" fmla="*/ 1034583 w 1481139"/>
              <a:gd name="connsiteY1" fmla="*/ 538162 h 1095374"/>
              <a:gd name="connsiteX2" fmla="*/ 1322857 w 1481139"/>
              <a:gd name="connsiteY2" fmla="*/ 0 h 1095374"/>
              <a:gd name="connsiteX3" fmla="*/ 1481139 w 1481139"/>
              <a:gd name="connsiteY3" fmla="*/ 34456 h 1095374"/>
              <a:gd name="connsiteX4" fmla="*/ 121920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81139"/>
              <a:gd name="connsiteY0" fmla="*/ 501181 h 1095374"/>
              <a:gd name="connsiteX1" fmla="*/ 1115545 w 1481139"/>
              <a:gd name="connsiteY1" fmla="*/ 457200 h 1095374"/>
              <a:gd name="connsiteX2" fmla="*/ 1322857 w 1481139"/>
              <a:gd name="connsiteY2" fmla="*/ 0 h 1095374"/>
              <a:gd name="connsiteX3" fmla="*/ 1481139 w 1481139"/>
              <a:gd name="connsiteY3" fmla="*/ 34456 h 1095374"/>
              <a:gd name="connsiteX4" fmla="*/ 121920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81139"/>
              <a:gd name="connsiteY0" fmla="*/ 501181 h 1095374"/>
              <a:gd name="connsiteX1" fmla="*/ 1139357 w 1481139"/>
              <a:gd name="connsiteY1" fmla="*/ 485775 h 1095374"/>
              <a:gd name="connsiteX2" fmla="*/ 1322857 w 1481139"/>
              <a:gd name="connsiteY2" fmla="*/ 0 h 1095374"/>
              <a:gd name="connsiteX3" fmla="*/ 1481139 w 1481139"/>
              <a:gd name="connsiteY3" fmla="*/ 34456 h 1095374"/>
              <a:gd name="connsiteX4" fmla="*/ 121920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81139"/>
              <a:gd name="connsiteY0" fmla="*/ 501181 h 1095374"/>
              <a:gd name="connsiteX1" fmla="*/ 1139357 w 1481139"/>
              <a:gd name="connsiteY1" fmla="*/ 485775 h 1095374"/>
              <a:gd name="connsiteX2" fmla="*/ 1322857 w 1481139"/>
              <a:gd name="connsiteY2" fmla="*/ 0 h 1095374"/>
              <a:gd name="connsiteX3" fmla="*/ 1481139 w 1481139"/>
              <a:gd name="connsiteY3" fmla="*/ 34456 h 1095374"/>
              <a:gd name="connsiteX4" fmla="*/ 123825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28752"/>
              <a:gd name="connsiteY0" fmla="*/ 501181 h 1095374"/>
              <a:gd name="connsiteX1" fmla="*/ 1139357 w 1428752"/>
              <a:gd name="connsiteY1" fmla="*/ 485775 h 1095374"/>
              <a:gd name="connsiteX2" fmla="*/ 1322857 w 1428752"/>
              <a:gd name="connsiteY2" fmla="*/ 0 h 1095374"/>
              <a:gd name="connsiteX3" fmla="*/ 1428752 w 1428752"/>
              <a:gd name="connsiteY3" fmla="*/ 24931 h 1095374"/>
              <a:gd name="connsiteX4" fmla="*/ 1238251 w 1428752"/>
              <a:gd name="connsiteY4" fmla="*/ 598955 h 1095374"/>
              <a:gd name="connsiteX5" fmla="*/ 1141882 w 1428752"/>
              <a:gd name="connsiteY5" fmla="*/ 1095374 h 1095374"/>
              <a:gd name="connsiteX6" fmla="*/ 210670 w 1428752"/>
              <a:gd name="connsiteY6" fmla="*/ 990600 h 1095374"/>
              <a:gd name="connsiteX7" fmla="*/ 0 w 1428752"/>
              <a:gd name="connsiteY7" fmla="*/ 970431 h 1095374"/>
              <a:gd name="connsiteX8" fmla="*/ 52389 w 1428752"/>
              <a:gd name="connsiteY8" fmla="*/ 501181 h 109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2" h="1095374">
                <a:moveTo>
                  <a:pt x="52389" y="501181"/>
                </a:moveTo>
                <a:lnTo>
                  <a:pt x="1139357" y="485775"/>
                </a:lnTo>
                <a:lnTo>
                  <a:pt x="1322857" y="0"/>
                </a:lnTo>
                <a:lnTo>
                  <a:pt x="1428752" y="24931"/>
                </a:lnTo>
                <a:lnTo>
                  <a:pt x="1238251" y="598955"/>
                </a:lnTo>
                <a:lnTo>
                  <a:pt x="1141882" y="1095374"/>
                </a:lnTo>
                <a:lnTo>
                  <a:pt x="210670" y="990600"/>
                </a:lnTo>
                <a:lnTo>
                  <a:pt x="0" y="970431"/>
                </a:lnTo>
                <a:lnTo>
                  <a:pt x="52389" y="501181"/>
                </a:lnTo>
                <a:close/>
              </a:path>
            </a:pathLst>
          </a:custGeom>
          <a:solidFill>
            <a:schemeClr val="accent2">
              <a:lumMod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Down Arrow 17"/>
          <p:cNvSpPr/>
          <p:nvPr/>
        </p:nvSpPr>
        <p:spPr>
          <a:xfrm rot="538500">
            <a:off x="5318097" y="1239531"/>
            <a:ext cx="167074" cy="4693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834996">
            <a:off x="5226538" y="2245429"/>
            <a:ext cx="239762" cy="270866"/>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a:off x="3145632" y="2380862"/>
            <a:ext cx="446179" cy="446179"/>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06739" y="2897021"/>
            <a:ext cx="607625" cy="607625"/>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83539" y="4491682"/>
            <a:ext cx="533400" cy="533400"/>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72471" y="2327731"/>
            <a:ext cx="446179" cy="446179"/>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834996">
            <a:off x="5152498" y="3484907"/>
            <a:ext cx="156134" cy="176389"/>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p:cNvSpPr/>
          <p:nvPr/>
        </p:nvSpPr>
        <p:spPr>
          <a:xfrm rot="834996">
            <a:off x="5574546" y="3262437"/>
            <a:ext cx="156134" cy="176389"/>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rot="1855068">
            <a:off x="4026010" y="3659352"/>
            <a:ext cx="1253384" cy="186893"/>
          </a:xfrm>
          <a:prstGeom prst="rec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5385407" y="284202"/>
            <a:ext cx="845578" cy="553998"/>
          </a:xfrm>
          <a:prstGeom prst="rect">
            <a:avLst/>
          </a:prstGeom>
          <a:solidFill>
            <a:srgbClr val="92D050"/>
          </a:solidFill>
        </p:spPr>
        <p:txBody>
          <a:bodyPr wrap="square" rtlCol="0">
            <a:spAutoFit/>
          </a:bodyPr>
          <a:lstStyle/>
          <a:p>
            <a:r>
              <a:rPr lang="en-US" sz="1000" b="1" dirty="0"/>
              <a:t>Shared Access from Main Street</a:t>
            </a:r>
            <a:r>
              <a:rPr lang="en-US" sz="800" dirty="0"/>
              <a:t>)</a:t>
            </a:r>
          </a:p>
        </p:txBody>
      </p:sp>
      <p:sp>
        <p:nvSpPr>
          <p:cNvPr id="27" name="Rectangle 26"/>
          <p:cNvSpPr/>
          <p:nvPr/>
        </p:nvSpPr>
        <p:spPr>
          <a:xfrm>
            <a:off x="4112327" y="2358965"/>
            <a:ext cx="959992" cy="400110"/>
          </a:xfrm>
          <a:prstGeom prst="rect">
            <a:avLst/>
          </a:prstGeom>
        </p:spPr>
        <p:txBody>
          <a:bodyPr wrap="square">
            <a:spAutoFit/>
          </a:bodyPr>
          <a:lstStyle/>
          <a:p>
            <a:r>
              <a:rPr lang="en-US" sz="1000" b="1" dirty="0">
                <a:solidFill>
                  <a:schemeClr val="bg1"/>
                </a:solidFill>
              </a:rPr>
              <a:t>Recycle </a:t>
            </a:r>
          </a:p>
          <a:p>
            <a:r>
              <a:rPr lang="en-US" sz="1000" b="1" dirty="0">
                <a:solidFill>
                  <a:schemeClr val="bg1"/>
                </a:solidFill>
              </a:rPr>
              <a:t>(+/- 22,150 SF)</a:t>
            </a:r>
          </a:p>
        </p:txBody>
      </p:sp>
      <p:sp>
        <p:nvSpPr>
          <p:cNvPr id="28" name="Rectangle 27"/>
          <p:cNvSpPr/>
          <p:nvPr/>
        </p:nvSpPr>
        <p:spPr>
          <a:xfrm>
            <a:off x="5160071" y="4578837"/>
            <a:ext cx="959992" cy="553998"/>
          </a:xfrm>
          <a:prstGeom prst="rect">
            <a:avLst/>
          </a:prstGeom>
        </p:spPr>
        <p:txBody>
          <a:bodyPr wrap="square">
            <a:spAutoFit/>
          </a:bodyPr>
          <a:lstStyle/>
          <a:p>
            <a:r>
              <a:rPr lang="en-US" sz="1000" b="1" dirty="0" err="1">
                <a:solidFill>
                  <a:schemeClr val="bg1"/>
                </a:solidFill>
              </a:rPr>
              <a:t>Overfow</a:t>
            </a:r>
            <a:endParaRPr lang="en-US" sz="1000" b="1" dirty="0">
              <a:solidFill>
                <a:schemeClr val="bg1"/>
              </a:solidFill>
            </a:endParaRPr>
          </a:p>
          <a:p>
            <a:r>
              <a:rPr lang="en-US" sz="1000" b="1" dirty="0">
                <a:solidFill>
                  <a:schemeClr val="bg1"/>
                </a:solidFill>
              </a:rPr>
              <a:t>Materials</a:t>
            </a:r>
          </a:p>
          <a:p>
            <a:r>
              <a:rPr lang="en-US" sz="1000" b="1" dirty="0">
                <a:solidFill>
                  <a:schemeClr val="bg1"/>
                </a:solidFill>
              </a:rPr>
              <a:t>Storage</a:t>
            </a:r>
          </a:p>
        </p:txBody>
      </p:sp>
      <p:sp>
        <p:nvSpPr>
          <p:cNvPr id="29" name="Rectangle 28"/>
          <p:cNvSpPr/>
          <p:nvPr/>
        </p:nvSpPr>
        <p:spPr>
          <a:xfrm>
            <a:off x="6230985" y="4491566"/>
            <a:ext cx="959992" cy="246221"/>
          </a:xfrm>
          <a:prstGeom prst="rect">
            <a:avLst/>
          </a:prstGeom>
        </p:spPr>
        <p:txBody>
          <a:bodyPr wrap="square">
            <a:spAutoFit/>
          </a:bodyPr>
          <a:lstStyle/>
          <a:p>
            <a:r>
              <a:rPr lang="en-US" sz="1000" b="1" dirty="0">
                <a:solidFill>
                  <a:schemeClr val="bg1"/>
                </a:solidFill>
              </a:rPr>
              <a:t>Sand Shed</a:t>
            </a:r>
          </a:p>
        </p:txBody>
      </p:sp>
      <p:sp>
        <p:nvSpPr>
          <p:cNvPr id="30" name="Rectangle 29"/>
          <p:cNvSpPr/>
          <p:nvPr/>
        </p:nvSpPr>
        <p:spPr>
          <a:xfrm>
            <a:off x="6400800" y="3937684"/>
            <a:ext cx="1361174" cy="553998"/>
          </a:xfrm>
          <a:prstGeom prst="rect">
            <a:avLst/>
          </a:prstGeom>
        </p:spPr>
        <p:txBody>
          <a:bodyPr wrap="square">
            <a:spAutoFit/>
          </a:bodyPr>
          <a:lstStyle/>
          <a:p>
            <a:r>
              <a:rPr lang="en-US" sz="1000" b="1" dirty="0">
                <a:solidFill>
                  <a:schemeClr val="bg1"/>
                </a:solidFill>
              </a:rPr>
              <a:t>Old Salt Shed</a:t>
            </a:r>
          </a:p>
          <a:p>
            <a:r>
              <a:rPr lang="en-US" sz="1000" b="1" dirty="0">
                <a:solidFill>
                  <a:schemeClr val="bg1"/>
                </a:solidFill>
              </a:rPr>
              <a:t>(Outdoor Equipment Storage)</a:t>
            </a:r>
          </a:p>
        </p:txBody>
      </p:sp>
      <p:sp>
        <p:nvSpPr>
          <p:cNvPr id="31" name="Rectangle 30"/>
          <p:cNvSpPr/>
          <p:nvPr/>
        </p:nvSpPr>
        <p:spPr>
          <a:xfrm>
            <a:off x="6477000" y="3654677"/>
            <a:ext cx="959992" cy="246221"/>
          </a:xfrm>
          <a:prstGeom prst="rect">
            <a:avLst/>
          </a:prstGeom>
        </p:spPr>
        <p:txBody>
          <a:bodyPr wrap="square">
            <a:spAutoFit/>
          </a:bodyPr>
          <a:lstStyle/>
          <a:p>
            <a:r>
              <a:rPr lang="en-US" sz="1000" b="1" dirty="0">
                <a:solidFill>
                  <a:schemeClr val="bg1"/>
                </a:solidFill>
              </a:rPr>
              <a:t>Salt Shed</a:t>
            </a:r>
          </a:p>
        </p:txBody>
      </p:sp>
      <p:sp>
        <p:nvSpPr>
          <p:cNvPr id="32" name="Rectangle 31"/>
          <p:cNvSpPr/>
          <p:nvPr/>
        </p:nvSpPr>
        <p:spPr>
          <a:xfrm>
            <a:off x="3891382" y="3791141"/>
            <a:ext cx="959992" cy="400110"/>
          </a:xfrm>
          <a:prstGeom prst="rect">
            <a:avLst/>
          </a:prstGeom>
        </p:spPr>
        <p:txBody>
          <a:bodyPr wrap="square">
            <a:spAutoFit/>
          </a:bodyPr>
          <a:lstStyle/>
          <a:p>
            <a:r>
              <a:rPr lang="en-US" sz="1000" b="1" dirty="0">
                <a:solidFill>
                  <a:schemeClr val="bg1"/>
                </a:solidFill>
              </a:rPr>
              <a:t>Materials</a:t>
            </a:r>
          </a:p>
          <a:p>
            <a:r>
              <a:rPr lang="en-US" sz="1000" b="1" dirty="0">
                <a:solidFill>
                  <a:schemeClr val="bg1"/>
                </a:solidFill>
              </a:rPr>
              <a:t>Storage</a:t>
            </a:r>
          </a:p>
        </p:txBody>
      </p:sp>
      <p:sp>
        <p:nvSpPr>
          <p:cNvPr id="34" name="Rectangle 33"/>
          <p:cNvSpPr/>
          <p:nvPr/>
        </p:nvSpPr>
        <p:spPr>
          <a:xfrm>
            <a:off x="2927455" y="2496911"/>
            <a:ext cx="959992" cy="553998"/>
          </a:xfrm>
          <a:prstGeom prst="rect">
            <a:avLst/>
          </a:prstGeom>
        </p:spPr>
        <p:txBody>
          <a:bodyPr wrap="square">
            <a:spAutoFit/>
          </a:bodyPr>
          <a:lstStyle/>
          <a:p>
            <a:r>
              <a:rPr lang="en-US" sz="1000" b="1" dirty="0" err="1">
                <a:solidFill>
                  <a:schemeClr val="bg1"/>
                </a:solidFill>
              </a:rPr>
              <a:t>Overfow</a:t>
            </a:r>
            <a:endParaRPr lang="en-US" sz="1000" b="1" dirty="0">
              <a:solidFill>
                <a:schemeClr val="bg1"/>
              </a:solidFill>
            </a:endParaRPr>
          </a:p>
          <a:p>
            <a:r>
              <a:rPr lang="en-US" sz="1000" b="1" dirty="0">
                <a:solidFill>
                  <a:schemeClr val="bg1"/>
                </a:solidFill>
              </a:rPr>
              <a:t>Materials</a:t>
            </a:r>
          </a:p>
          <a:p>
            <a:r>
              <a:rPr lang="en-US" sz="1000" b="1" dirty="0">
                <a:solidFill>
                  <a:schemeClr val="bg1"/>
                </a:solidFill>
              </a:rPr>
              <a:t>Storage</a:t>
            </a:r>
          </a:p>
        </p:txBody>
      </p:sp>
      <p:sp>
        <p:nvSpPr>
          <p:cNvPr id="35" name="Rectangle 34"/>
          <p:cNvSpPr/>
          <p:nvPr/>
        </p:nvSpPr>
        <p:spPr>
          <a:xfrm>
            <a:off x="5907796" y="1484291"/>
            <a:ext cx="1155098" cy="400110"/>
          </a:xfrm>
          <a:prstGeom prst="rect">
            <a:avLst/>
          </a:prstGeom>
        </p:spPr>
        <p:txBody>
          <a:bodyPr wrap="square">
            <a:spAutoFit/>
          </a:bodyPr>
          <a:lstStyle/>
          <a:p>
            <a:r>
              <a:rPr lang="en-US" sz="1000" b="1" dirty="0">
                <a:solidFill>
                  <a:schemeClr val="bg1"/>
                </a:solidFill>
              </a:rPr>
              <a:t>Gate/ Secure Entrance</a:t>
            </a:r>
          </a:p>
        </p:txBody>
      </p:sp>
      <p:sp>
        <p:nvSpPr>
          <p:cNvPr id="36" name="Rectangle 35"/>
          <p:cNvSpPr/>
          <p:nvPr/>
        </p:nvSpPr>
        <p:spPr>
          <a:xfrm>
            <a:off x="4322521" y="1441995"/>
            <a:ext cx="959992" cy="553998"/>
          </a:xfrm>
          <a:prstGeom prst="rect">
            <a:avLst/>
          </a:prstGeom>
        </p:spPr>
        <p:txBody>
          <a:bodyPr wrap="square">
            <a:spAutoFit/>
          </a:bodyPr>
          <a:lstStyle/>
          <a:p>
            <a:r>
              <a:rPr lang="en-US" sz="1000" b="1" dirty="0">
                <a:solidFill>
                  <a:schemeClr val="bg1"/>
                </a:solidFill>
              </a:rPr>
              <a:t>Separate Recycle Entrance</a:t>
            </a:r>
          </a:p>
        </p:txBody>
      </p:sp>
      <p:sp>
        <p:nvSpPr>
          <p:cNvPr id="37" name="Rectangle 36"/>
          <p:cNvSpPr/>
          <p:nvPr/>
        </p:nvSpPr>
        <p:spPr>
          <a:xfrm>
            <a:off x="5075629" y="2496911"/>
            <a:ext cx="959992" cy="400110"/>
          </a:xfrm>
          <a:prstGeom prst="rect">
            <a:avLst/>
          </a:prstGeom>
        </p:spPr>
        <p:txBody>
          <a:bodyPr wrap="square">
            <a:spAutoFit/>
          </a:bodyPr>
          <a:lstStyle/>
          <a:p>
            <a:r>
              <a:rPr lang="en-US" sz="1000" b="1" dirty="0"/>
              <a:t>Container</a:t>
            </a:r>
          </a:p>
          <a:p>
            <a:r>
              <a:rPr lang="en-US" sz="1000" b="1" dirty="0"/>
              <a:t>Storage </a:t>
            </a:r>
          </a:p>
        </p:txBody>
      </p:sp>
      <p:sp>
        <p:nvSpPr>
          <p:cNvPr id="38" name="Rectangle 37"/>
          <p:cNvSpPr/>
          <p:nvPr/>
        </p:nvSpPr>
        <p:spPr>
          <a:xfrm>
            <a:off x="5367078" y="3030379"/>
            <a:ext cx="959992" cy="246221"/>
          </a:xfrm>
          <a:prstGeom prst="rect">
            <a:avLst/>
          </a:prstGeom>
        </p:spPr>
        <p:txBody>
          <a:bodyPr wrap="square">
            <a:spAutoFit/>
          </a:bodyPr>
          <a:lstStyle/>
          <a:p>
            <a:r>
              <a:rPr lang="en-US" sz="1000" b="1" dirty="0"/>
              <a:t>Salt Ramp</a:t>
            </a:r>
          </a:p>
        </p:txBody>
      </p:sp>
      <p:sp>
        <p:nvSpPr>
          <p:cNvPr id="39" name="Rectangle 38"/>
          <p:cNvSpPr/>
          <p:nvPr/>
        </p:nvSpPr>
        <p:spPr>
          <a:xfrm>
            <a:off x="4618594" y="3124200"/>
            <a:ext cx="959992" cy="553998"/>
          </a:xfrm>
          <a:prstGeom prst="rect">
            <a:avLst/>
          </a:prstGeom>
        </p:spPr>
        <p:txBody>
          <a:bodyPr wrap="square">
            <a:spAutoFit/>
          </a:bodyPr>
          <a:lstStyle/>
          <a:p>
            <a:r>
              <a:rPr lang="en-US" sz="1000" b="1" dirty="0"/>
              <a:t>Town </a:t>
            </a:r>
          </a:p>
          <a:p>
            <a:r>
              <a:rPr lang="en-US" sz="1000" b="1" dirty="0"/>
              <a:t>Fueling</a:t>
            </a:r>
          </a:p>
          <a:p>
            <a:r>
              <a:rPr lang="en-US" sz="1000" b="1" dirty="0"/>
              <a:t>Station</a:t>
            </a:r>
          </a:p>
        </p:txBody>
      </p:sp>
      <p:sp>
        <p:nvSpPr>
          <p:cNvPr id="40" name="Rectangle 39"/>
          <p:cNvSpPr/>
          <p:nvPr/>
        </p:nvSpPr>
        <p:spPr>
          <a:xfrm>
            <a:off x="5686201" y="2358965"/>
            <a:ext cx="629485" cy="230832"/>
          </a:xfrm>
          <a:prstGeom prst="rect">
            <a:avLst/>
          </a:prstGeom>
        </p:spPr>
        <p:txBody>
          <a:bodyPr wrap="square">
            <a:spAutoFit/>
          </a:bodyPr>
          <a:lstStyle/>
          <a:p>
            <a:r>
              <a:rPr lang="en-US" sz="900" b="1" dirty="0"/>
              <a:t>Highway</a:t>
            </a:r>
          </a:p>
        </p:txBody>
      </p:sp>
      <p:sp>
        <p:nvSpPr>
          <p:cNvPr id="41" name="TextBox 40"/>
          <p:cNvSpPr txBox="1"/>
          <p:nvPr/>
        </p:nvSpPr>
        <p:spPr>
          <a:xfrm>
            <a:off x="2003718" y="3847231"/>
            <a:ext cx="1253869" cy="707886"/>
          </a:xfrm>
          <a:prstGeom prst="rect">
            <a:avLst/>
          </a:prstGeom>
          <a:solidFill>
            <a:srgbClr val="92D050"/>
          </a:solidFill>
        </p:spPr>
        <p:txBody>
          <a:bodyPr wrap="none" rtlCol="0">
            <a:spAutoFit/>
          </a:bodyPr>
          <a:lstStyle/>
          <a:p>
            <a:r>
              <a:rPr lang="en-US" sz="1000" b="1" dirty="0"/>
              <a:t>Limit of Site </a:t>
            </a:r>
          </a:p>
          <a:p>
            <a:r>
              <a:rPr lang="en-US" sz="1000" b="1" dirty="0"/>
              <a:t>Development </a:t>
            </a:r>
          </a:p>
          <a:p>
            <a:r>
              <a:rPr lang="en-US" sz="1000" b="1" dirty="0"/>
              <a:t>per DEP Agreement </a:t>
            </a:r>
          </a:p>
          <a:p>
            <a:r>
              <a:rPr lang="en-US" sz="1000" b="1" dirty="0"/>
              <a:t>(2016)</a:t>
            </a:r>
          </a:p>
        </p:txBody>
      </p:sp>
      <p:sp>
        <p:nvSpPr>
          <p:cNvPr id="44" name="Rectangle 43"/>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43" name="TextBox 42"/>
          <p:cNvSpPr txBox="1"/>
          <p:nvPr/>
        </p:nvSpPr>
        <p:spPr>
          <a:xfrm>
            <a:off x="381000" y="453080"/>
            <a:ext cx="3617337" cy="677108"/>
          </a:xfrm>
          <a:prstGeom prst="rect">
            <a:avLst/>
          </a:prstGeom>
          <a:noFill/>
        </p:spPr>
        <p:txBody>
          <a:bodyPr wrap="none" rtlCol="0">
            <a:spAutoFit/>
          </a:bodyPr>
          <a:lstStyle/>
          <a:p>
            <a:r>
              <a:rPr lang="en-US" sz="2400" b="1" dirty="0"/>
              <a:t>Existing Site Assessment</a:t>
            </a:r>
          </a:p>
          <a:p>
            <a:r>
              <a:rPr lang="en-US" sz="1400" b="1" i="1" dirty="0"/>
              <a:t>(Site Assessment – Highway Yard Existing Use)</a:t>
            </a:r>
          </a:p>
        </p:txBody>
      </p:sp>
    </p:spTree>
    <p:extLst>
      <p:ext uri="{BB962C8B-B14F-4D97-AF65-F5344CB8AC3E}">
        <p14:creationId xmlns:p14="http://schemas.microsoft.com/office/powerpoint/2010/main" val="391616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587" y="1451138"/>
            <a:ext cx="6172200" cy="42439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4" name="Up-Down Arrow 3"/>
          <p:cNvSpPr/>
          <p:nvPr/>
        </p:nvSpPr>
        <p:spPr>
          <a:xfrm rot="538500">
            <a:off x="5587411" y="908266"/>
            <a:ext cx="277542" cy="8763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834996">
            <a:off x="5775007" y="4241506"/>
            <a:ext cx="370840" cy="290508"/>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ctagon 8"/>
          <p:cNvSpPr/>
          <p:nvPr/>
        </p:nvSpPr>
        <p:spPr>
          <a:xfrm>
            <a:off x="3886200" y="1885044"/>
            <a:ext cx="1428752" cy="1095374"/>
          </a:xfrm>
          <a:custGeom>
            <a:avLst/>
            <a:gdLst>
              <a:gd name="connsiteX0" fmla="*/ 0 w 914400"/>
              <a:gd name="connsiteY0" fmla="*/ 267819 h 914400"/>
              <a:gd name="connsiteX1" fmla="*/ 267819 w 914400"/>
              <a:gd name="connsiteY1" fmla="*/ 0 h 914400"/>
              <a:gd name="connsiteX2" fmla="*/ 646581 w 914400"/>
              <a:gd name="connsiteY2" fmla="*/ 0 h 914400"/>
              <a:gd name="connsiteX3" fmla="*/ 914400 w 914400"/>
              <a:gd name="connsiteY3" fmla="*/ 267819 h 914400"/>
              <a:gd name="connsiteX4" fmla="*/ 914400 w 914400"/>
              <a:gd name="connsiteY4" fmla="*/ 646581 h 914400"/>
              <a:gd name="connsiteX5" fmla="*/ 646581 w 914400"/>
              <a:gd name="connsiteY5" fmla="*/ 914400 h 914400"/>
              <a:gd name="connsiteX6" fmla="*/ 267819 w 914400"/>
              <a:gd name="connsiteY6" fmla="*/ 914400 h 914400"/>
              <a:gd name="connsiteX7" fmla="*/ 0 w 914400"/>
              <a:gd name="connsiteY7" fmla="*/ 646581 h 914400"/>
              <a:gd name="connsiteX8" fmla="*/ 0 w 914400"/>
              <a:gd name="connsiteY8" fmla="*/ 267819 h 914400"/>
              <a:gd name="connsiteX0" fmla="*/ 0 w 1090612"/>
              <a:gd name="connsiteY0" fmla="*/ 0 h 970431"/>
              <a:gd name="connsiteX1" fmla="*/ 444031 w 1090612"/>
              <a:gd name="connsiteY1" fmla="*/ 56031 h 970431"/>
              <a:gd name="connsiteX2" fmla="*/ 822793 w 1090612"/>
              <a:gd name="connsiteY2" fmla="*/ 56031 h 970431"/>
              <a:gd name="connsiteX3" fmla="*/ 1090612 w 1090612"/>
              <a:gd name="connsiteY3" fmla="*/ 323850 h 970431"/>
              <a:gd name="connsiteX4" fmla="*/ 1090612 w 1090612"/>
              <a:gd name="connsiteY4" fmla="*/ 702612 h 970431"/>
              <a:gd name="connsiteX5" fmla="*/ 822793 w 1090612"/>
              <a:gd name="connsiteY5" fmla="*/ 970431 h 970431"/>
              <a:gd name="connsiteX6" fmla="*/ 444031 w 1090612"/>
              <a:gd name="connsiteY6" fmla="*/ 970431 h 970431"/>
              <a:gd name="connsiteX7" fmla="*/ 176212 w 1090612"/>
              <a:gd name="connsiteY7" fmla="*/ 702612 h 970431"/>
              <a:gd name="connsiteX8" fmla="*/ 0 w 1090612"/>
              <a:gd name="connsiteY8" fmla="*/ 0 h 970431"/>
              <a:gd name="connsiteX0" fmla="*/ 19051 w 1109663"/>
              <a:gd name="connsiteY0" fmla="*/ 0 h 970431"/>
              <a:gd name="connsiteX1" fmla="*/ 463082 w 1109663"/>
              <a:gd name="connsiteY1" fmla="*/ 56031 h 970431"/>
              <a:gd name="connsiteX2" fmla="*/ 841844 w 1109663"/>
              <a:gd name="connsiteY2" fmla="*/ 56031 h 970431"/>
              <a:gd name="connsiteX3" fmla="*/ 1109663 w 1109663"/>
              <a:gd name="connsiteY3" fmla="*/ 323850 h 970431"/>
              <a:gd name="connsiteX4" fmla="*/ 1109663 w 1109663"/>
              <a:gd name="connsiteY4" fmla="*/ 702612 h 970431"/>
              <a:gd name="connsiteX5" fmla="*/ 841844 w 1109663"/>
              <a:gd name="connsiteY5" fmla="*/ 970431 h 970431"/>
              <a:gd name="connsiteX6" fmla="*/ 463082 w 1109663"/>
              <a:gd name="connsiteY6" fmla="*/ 970431 h 970431"/>
              <a:gd name="connsiteX7" fmla="*/ 0 w 1109663"/>
              <a:gd name="connsiteY7" fmla="*/ 426387 h 970431"/>
              <a:gd name="connsiteX8" fmla="*/ 19051 w 1109663"/>
              <a:gd name="connsiteY8" fmla="*/ 0 h 970431"/>
              <a:gd name="connsiteX0" fmla="*/ 19051 w 1289519"/>
              <a:gd name="connsiteY0" fmla="*/ 501181 h 1471612"/>
              <a:gd name="connsiteX1" fmla="*/ 463082 w 1289519"/>
              <a:gd name="connsiteY1" fmla="*/ 557212 h 1471612"/>
              <a:gd name="connsiteX2" fmla="*/ 1289519 w 1289519"/>
              <a:gd name="connsiteY2" fmla="*/ 0 h 1471612"/>
              <a:gd name="connsiteX3" fmla="*/ 1109663 w 1289519"/>
              <a:gd name="connsiteY3" fmla="*/ 825031 h 1471612"/>
              <a:gd name="connsiteX4" fmla="*/ 1109663 w 1289519"/>
              <a:gd name="connsiteY4" fmla="*/ 1203793 h 1471612"/>
              <a:gd name="connsiteX5" fmla="*/ 841844 w 1289519"/>
              <a:gd name="connsiteY5" fmla="*/ 1471612 h 1471612"/>
              <a:gd name="connsiteX6" fmla="*/ 463082 w 1289519"/>
              <a:gd name="connsiteY6" fmla="*/ 1471612 h 1471612"/>
              <a:gd name="connsiteX7" fmla="*/ 0 w 1289519"/>
              <a:gd name="connsiteY7" fmla="*/ 927568 h 1471612"/>
              <a:gd name="connsiteX8" fmla="*/ 19051 w 1289519"/>
              <a:gd name="connsiteY8" fmla="*/ 501181 h 1471612"/>
              <a:gd name="connsiteX0" fmla="*/ 19051 w 1289519"/>
              <a:gd name="connsiteY0" fmla="*/ 501181 h 1471612"/>
              <a:gd name="connsiteX1" fmla="*/ 920282 w 1289519"/>
              <a:gd name="connsiteY1" fmla="*/ 633412 h 1471612"/>
              <a:gd name="connsiteX2" fmla="*/ 1289519 w 1289519"/>
              <a:gd name="connsiteY2" fmla="*/ 0 h 1471612"/>
              <a:gd name="connsiteX3" fmla="*/ 1109663 w 1289519"/>
              <a:gd name="connsiteY3" fmla="*/ 825031 h 1471612"/>
              <a:gd name="connsiteX4" fmla="*/ 1109663 w 1289519"/>
              <a:gd name="connsiteY4" fmla="*/ 1203793 h 1471612"/>
              <a:gd name="connsiteX5" fmla="*/ 841844 w 1289519"/>
              <a:gd name="connsiteY5" fmla="*/ 1471612 h 1471612"/>
              <a:gd name="connsiteX6" fmla="*/ 463082 w 1289519"/>
              <a:gd name="connsiteY6" fmla="*/ 1471612 h 1471612"/>
              <a:gd name="connsiteX7" fmla="*/ 0 w 1289519"/>
              <a:gd name="connsiteY7" fmla="*/ 927568 h 1471612"/>
              <a:gd name="connsiteX8" fmla="*/ 19051 w 1289519"/>
              <a:gd name="connsiteY8" fmla="*/ 501181 h 1471612"/>
              <a:gd name="connsiteX0" fmla="*/ 19051 w 1289519"/>
              <a:gd name="connsiteY0" fmla="*/ 501181 h 1471612"/>
              <a:gd name="connsiteX1" fmla="*/ 1001245 w 1289519"/>
              <a:gd name="connsiteY1" fmla="*/ 538162 h 1471612"/>
              <a:gd name="connsiteX2" fmla="*/ 1289519 w 1289519"/>
              <a:gd name="connsiteY2" fmla="*/ 0 h 1471612"/>
              <a:gd name="connsiteX3" fmla="*/ 1109663 w 1289519"/>
              <a:gd name="connsiteY3" fmla="*/ 825031 h 1471612"/>
              <a:gd name="connsiteX4" fmla="*/ 1109663 w 1289519"/>
              <a:gd name="connsiteY4" fmla="*/ 1203793 h 1471612"/>
              <a:gd name="connsiteX5" fmla="*/ 841844 w 1289519"/>
              <a:gd name="connsiteY5" fmla="*/ 1471612 h 1471612"/>
              <a:gd name="connsiteX6" fmla="*/ 463082 w 1289519"/>
              <a:gd name="connsiteY6" fmla="*/ 1471612 h 1471612"/>
              <a:gd name="connsiteX7" fmla="*/ 0 w 1289519"/>
              <a:gd name="connsiteY7" fmla="*/ 927568 h 1471612"/>
              <a:gd name="connsiteX8" fmla="*/ 19051 w 1289519"/>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109663 w 1447801"/>
              <a:gd name="connsiteY4" fmla="*/ 1203793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019176 w 1447801"/>
              <a:gd name="connsiteY4" fmla="*/ 1099018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066801 w 1447801"/>
              <a:gd name="connsiteY4" fmla="*/ 784693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185863 w 1447801"/>
              <a:gd name="connsiteY4" fmla="*/ 598955 h 1471612"/>
              <a:gd name="connsiteX5" fmla="*/ 841844 w 1447801"/>
              <a:gd name="connsiteY5" fmla="*/ 1471612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471612"/>
              <a:gd name="connsiteX1" fmla="*/ 1001245 w 1447801"/>
              <a:gd name="connsiteY1" fmla="*/ 538162 h 1471612"/>
              <a:gd name="connsiteX2" fmla="*/ 1289519 w 1447801"/>
              <a:gd name="connsiteY2" fmla="*/ 0 h 1471612"/>
              <a:gd name="connsiteX3" fmla="*/ 1447801 w 1447801"/>
              <a:gd name="connsiteY3" fmla="*/ 34456 h 1471612"/>
              <a:gd name="connsiteX4" fmla="*/ 1185863 w 1447801"/>
              <a:gd name="connsiteY4" fmla="*/ 598955 h 1471612"/>
              <a:gd name="connsiteX5" fmla="*/ 1094257 w 1447801"/>
              <a:gd name="connsiteY5" fmla="*/ 1081087 h 1471612"/>
              <a:gd name="connsiteX6" fmla="*/ 463082 w 1447801"/>
              <a:gd name="connsiteY6" fmla="*/ 1471612 h 1471612"/>
              <a:gd name="connsiteX7" fmla="*/ 0 w 1447801"/>
              <a:gd name="connsiteY7" fmla="*/ 927568 h 1471612"/>
              <a:gd name="connsiteX8" fmla="*/ 19051 w 1447801"/>
              <a:gd name="connsiteY8" fmla="*/ 501181 h 1471612"/>
              <a:gd name="connsiteX0" fmla="*/ 19051 w 1447801"/>
              <a:gd name="connsiteY0" fmla="*/ 501181 h 1081087"/>
              <a:gd name="connsiteX1" fmla="*/ 1001245 w 1447801"/>
              <a:gd name="connsiteY1" fmla="*/ 538162 h 1081087"/>
              <a:gd name="connsiteX2" fmla="*/ 1289519 w 1447801"/>
              <a:gd name="connsiteY2" fmla="*/ 0 h 1081087"/>
              <a:gd name="connsiteX3" fmla="*/ 1447801 w 1447801"/>
              <a:gd name="connsiteY3" fmla="*/ 34456 h 1081087"/>
              <a:gd name="connsiteX4" fmla="*/ 1185863 w 1447801"/>
              <a:gd name="connsiteY4" fmla="*/ 598955 h 1081087"/>
              <a:gd name="connsiteX5" fmla="*/ 1094257 w 1447801"/>
              <a:gd name="connsiteY5" fmla="*/ 1081087 h 1081087"/>
              <a:gd name="connsiteX6" fmla="*/ 177332 w 1447801"/>
              <a:gd name="connsiteY6" fmla="*/ 990600 h 1081087"/>
              <a:gd name="connsiteX7" fmla="*/ 0 w 1447801"/>
              <a:gd name="connsiteY7" fmla="*/ 927568 h 1081087"/>
              <a:gd name="connsiteX8" fmla="*/ 19051 w 1447801"/>
              <a:gd name="connsiteY8" fmla="*/ 501181 h 1081087"/>
              <a:gd name="connsiteX0" fmla="*/ 19051 w 1447801"/>
              <a:gd name="connsiteY0" fmla="*/ 501181 h 1162049"/>
              <a:gd name="connsiteX1" fmla="*/ 1001245 w 1447801"/>
              <a:gd name="connsiteY1" fmla="*/ 538162 h 1162049"/>
              <a:gd name="connsiteX2" fmla="*/ 1289519 w 1447801"/>
              <a:gd name="connsiteY2" fmla="*/ 0 h 1162049"/>
              <a:gd name="connsiteX3" fmla="*/ 1447801 w 1447801"/>
              <a:gd name="connsiteY3" fmla="*/ 34456 h 1162049"/>
              <a:gd name="connsiteX4" fmla="*/ 1185863 w 1447801"/>
              <a:gd name="connsiteY4" fmla="*/ 598955 h 1162049"/>
              <a:gd name="connsiteX5" fmla="*/ 1084732 w 1447801"/>
              <a:gd name="connsiteY5" fmla="*/ 1162049 h 1162049"/>
              <a:gd name="connsiteX6" fmla="*/ 177332 w 1447801"/>
              <a:gd name="connsiteY6" fmla="*/ 990600 h 1162049"/>
              <a:gd name="connsiteX7" fmla="*/ 0 w 1447801"/>
              <a:gd name="connsiteY7" fmla="*/ 927568 h 1162049"/>
              <a:gd name="connsiteX8" fmla="*/ 19051 w 1447801"/>
              <a:gd name="connsiteY8" fmla="*/ 501181 h 1162049"/>
              <a:gd name="connsiteX0" fmla="*/ 47626 w 1476376"/>
              <a:gd name="connsiteY0" fmla="*/ 501181 h 1162049"/>
              <a:gd name="connsiteX1" fmla="*/ 1029820 w 1476376"/>
              <a:gd name="connsiteY1" fmla="*/ 538162 h 1162049"/>
              <a:gd name="connsiteX2" fmla="*/ 1318094 w 1476376"/>
              <a:gd name="connsiteY2" fmla="*/ 0 h 1162049"/>
              <a:gd name="connsiteX3" fmla="*/ 1476376 w 1476376"/>
              <a:gd name="connsiteY3" fmla="*/ 34456 h 1162049"/>
              <a:gd name="connsiteX4" fmla="*/ 1214438 w 1476376"/>
              <a:gd name="connsiteY4" fmla="*/ 598955 h 1162049"/>
              <a:gd name="connsiteX5" fmla="*/ 1113307 w 1476376"/>
              <a:gd name="connsiteY5" fmla="*/ 1162049 h 1162049"/>
              <a:gd name="connsiteX6" fmla="*/ 205907 w 1476376"/>
              <a:gd name="connsiteY6" fmla="*/ 990600 h 1162049"/>
              <a:gd name="connsiteX7" fmla="*/ 0 w 1476376"/>
              <a:gd name="connsiteY7" fmla="*/ 946618 h 1162049"/>
              <a:gd name="connsiteX8" fmla="*/ 47626 w 1476376"/>
              <a:gd name="connsiteY8" fmla="*/ 501181 h 1162049"/>
              <a:gd name="connsiteX0" fmla="*/ 47626 w 1476376"/>
              <a:gd name="connsiteY0" fmla="*/ 501181 h 1095374"/>
              <a:gd name="connsiteX1" fmla="*/ 1029820 w 1476376"/>
              <a:gd name="connsiteY1" fmla="*/ 538162 h 1095374"/>
              <a:gd name="connsiteX2" fmla="*/ 1318094 w 1476376"/>
              <a:gd name="connsiteY2" fmla="*/ 0 h 1095374"/>
              <a:gd name="connsiteX3" fmla="*/ 1476376 w 1476376"/>
              <a:gd name="connsiteY3" fmla="*/ 34456 h 1095374"/>
              <a:gd name="connsiteX4" fmla="*/ 1214438 w 1476376"/>
              <a:gd name="connsiteY4" fmla="*/ 598955 h 1095374"/>
              <a:gd name="connsiteX5" fmla="*/ 1137119 w 1476376"/>
              <a:gd name="connsiteY5" fmla="*/ 1095374 h 1095374"/>
              <a:gd name="connsiteX6" fmla="*/ 205907 w 1476376"/>
              <a:gd name="connsiteY6" fmla="*/ 990600 h 1095374"/>
              <a:gd name="connsiteX7" fmla="*/ 0 w 1476376"/>
              <a:gd name="connsiteY7" fmla="*/ 946618 h 1095374"/>
              <a:gd name="connsiteX8" fmla="*/ 47626 w 1476376"/>
              <a:gd name="connsiteY8" fmla="*/ 501181 h 1095374"/>
              <a:gd name="connsiteX0" fmla="*/ 52389 w 1481139"/>
              <a:gd name="connsiteY0" fmla="*/ 501181 h 1095374"/>
              <a:gd name="connsiteX1" fmla="*/ 1034583 w 1481139"/>
              <a:gd name="connsiteY1" fmla="*/ 538162 h 1095374"/>
              <a:gd name="connsiteX2" fmla="*/ 1322857 w 1481139"/>
              <a:gd name="connsiteY2" fmla="*/ 0 h 1095374"/>
              <a:gd name="connsiteX3" fmla="*/ 1481139 w 1481139"/>
              <a:gd name="connsiteY3" fmla="*/ 34456 h 1095374"/>
              <a:gd name="connsiteX4" fmla="*/ 121920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81139"/>
              <a:gd name="connsiteY0" fmla="*/ 501181 h 1095374"/>
              <a:gd name="connsiteX1" fmla="*/ 1115545 w 1481139"/>
              <a:gd name="connsiteY1" fmla="*/ 457200 h 1095374"/>
              <a:gd name="connsiteX2" fmla="*/ 1322857 w 1481139"/>
              <a:gd name="connsiteY2" fmla="*/ 0 h 1095374"/>
              <a:gd name="connsiteX3" fmla="*/ 1481139 w 1481139"/>
              <a:gd name="connsiteY3" fmla="*/ 34456 h 1095374"/>
              <a:gd name="connsiteX4" fmla="*/ 121920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81139"/>
              <a:gd name="connsiteY0" fmla="*/ 501181 h 1095374"/>
              <a:gd name="connsiteX1" fmla="*/ 1139357 w 1481139"/>
              <a:gd name="connsiteY1" fmla="*/ 485775 h 1095374"/>
              <a:gd name="connsiteX2" fmla="*/ 1322857 w 1481139"/>
              <a:gd name="connsiteY2" fmla="*/ 0 h 1095374"/>
              <a:gd name="connsiteX3" fmla="*/ 1481139 w 1481139"/>
              <a:gd name="connsiteY3" fmla="*/ 34456 h 1095374"/>
              <a:gd name="connsiteX4" fmla="*/ 121920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81139"/>
              <a:gd name="connsiteY0" fmla="*/ 501181 h 1095374"/>
              <a:gd name="connsiteX1" fmla="*/ 1139357 w 1481139"/>
              <a:gd name="connsiteY1" fmla="*/ 485775 h 1095374"/>
              <a:gd name="connsiteX2" fmla="*/ 1322857 w 1481139"/>
              <a:gd name="connsiteY2" fmla="*/ 0 h 1095374"/>
              <a:gd name="connsiteX3" fmla="*/ 1481139 w 1481139"/>
              <a:gd name="connsiteY3" fmla="*/ 34456 h 1095374"/>
              <a:gd name="connsiteX4" fmla="*/ 1238251 w 1481139"/>
              <a:gd name="connsiteY4" fmla="*/ 598955 h 1095374"/>
              <a:gd name="connsiteX5" fmla="*/ 1141882 w 1481139"/>
              <a:gd name="connsiteY5" fmla="*/ 1095374 h 1095374"/>
              <a:gd name="connsiteX6" fmla="*/ 210670 w 1481139"/>
              <a:gd name="connsiteY6" fmla="*/ 990600 h 1095374"/>
              <a:gd name="connsiteX7" fmla="*/ 0 w 1481139"/>
              <a:gd name="connsiteY7" fmla="*/ 970431 h 1095374"/>
              <a:gd name="connsiteX8" fmla="*/ 52389 w 1481139"/>
              <a:gd name="connsiteY8" fmla="*/ 501181 h 1095374"/>
              <a:gd name="connsiteX0" fmla="*/ 52389 w 1428752"/>
              <a:gd name="connsiteY0" fmla="*/ 501181 h 1095374"/>
              <a:gd name="connsiteX1" fmla="*/ 1139357 w 1428752"/>
              <a:gd name="connsiteY1" fmla="*/ 485775 h 1095374"/>
              <a:gd name="connsiteX2" fmla="*/ 1322857 w 1428752"/>
              <a:gd name="connsiteY2" fmla="*/ 0 h 1095374"/>
              <a:gd name="connsiteX3" fmla="*/ 1428752 w 1428752"/>
              <a:gd name="connsiteY3" fmla="*/ 24931 h 1095374"/>
              <a:gd name="connsiteX4" fmla="*/ 1238251 w 1428752"/>
              <a:gd name="connsiteY4" fmla="*/ 598955 h 1095374"/>
              <a:gd name="connsiteX5" fmla="*/ 1141882 w 1428752"/>
              <a:gd name="connsiteY5" fmla="*/ 1095374 h 1095374"/>
              <a:gd name="connsiteX6" fmla="*/ 210670 w 1428752"/>
              <a:gd name="connsiteY6" fmla="*/ 990600 h 1095374"/>
              <a:gd name="connsiteX7" fmla="*/ 0 w 1428752"/>
              <a:gd name="connsiteY7" fmla="*/ 970431 h 1095374"/>
              <a:gd name="connsiteX8" fmla="*/ 52389 w 1428752"/>
              <a:gd name="connsiteY8" fmla="*/ 501181 h 109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2" h="1095374">
                <a:moveTo>
                  <a:pt x="52389" y="501181"/>
                </a:moveTo>
                <a:lnTo>
                  <a:pt x="1139357" y="485775"/>
                </a:lnTo>
                <a:lnTo>
                  <a:pt x="1322857" y="0"/>
                </a:lnTo>
                <a:lnTo>
                  <a:pt x="1428752" y="24931"/>
                </a:lnTo>
                <a:lnTo>
                  <a:pt x="1238251" y="598955"/>
                </a:lnTo>
                <a:lnTo>
                  <a:pt x="1141882" y="1095374"/>
                </a:lnTo>
                <a:lnTo>
                  <a:pt x="210670" y="990600"/>
                </a:lnTo>
                <a:lnTo>
                  <a:pt x="0" y="970431"/>
                </a:lnTo>
                <a:lnTo>
                  <a:pt x="52389" y="501181"/>
                </a:lnTo>
                <a:close/>
              </a:path>
            </a:pathLst>
          </a:custGeom>
          <a:solidFill>
            <a:schemeClr val="accent2">
              <a:lumMod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Down Arrow 17"/>
          <p:cNvSpPr/>
          <p:nvPr/>
        </p:nvSpPr>
        <p:spPr>
          <a:xfrm rot="538500">
            <a:off x="5318097" y="1239531"/>
            <a:ext cx="167074" cy="4693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45632" y="2380862"/>
            <a:ext cx="446179" cy="446179"/>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06739" y="2897021"/>
            <a:ext cx="607625" cy="607625"/>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83539" y="4491682"/>
            <a:ext cx="533400" cy="533400"/>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72471" y="2327731"/>
            <a:ext cx="446179" cy="446179"/>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834996">
            <a:off x="5152498" y="3484907"/>
            <a:ext cx="156134" cy="176389"/>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p:cNvSpPr/>
          <p:nvPr/>
        </p:nvSpPr>
        <p:spPr>
          <a:xfrm rot="834996">
            <a:off x="5550970" y="3329842"/>
            <a:ext cx="156134" cy="176389"/>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rot="1855068">
            <a:off x="4026010" y="3659352"/>
            <a:ext cx="1253384" cy="186893"/>
          </a:xfrm>
          <a:prstGeom prst="rec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5385407" y="284202"/>
            <a:ext cx="845578" cy="553998"/>
          </a:xfrm>
          <a:prstGeom prst="rect">
            <a:avLst/>
          </a:prstGeom>
          <a:solidFill>
            <a:srgbClr val="92D050"/>
          </a:solidFill>
        </p:spPr>
        <p:txBody>
          <a:bodyPr wrap="square" rtlCol="0">
            <a:spAutoFit/>
          </a:bodyPr>
          <a:lstStyle/>
          <a:p>
            <a:r>
              <a:rPr lang="en-US" sz="1000" b="1" dirty="0"/>
              <a:t>Shared Access from Main Street</a:t>
            </a:r>
            <a:r>
              <a:rPr lang="en-US" sz="800" dirty="0"/>
              <a:t>)</a:t>
            </a:r>
          </a:p>
        </p:txBody>
      </p:sp>
      <p:sp>
        <p:nvSpPr>
          <p:cNvPr id="27" name="Rectangle 26"/>
          <p:cNvSpPr/>
          <p:nvPr/>
        </p:nvSpPr>
        <p:spPr>
          <a:xfrm>
            <a:off x="4112327" y="2358965"/>
            <a:ext cx="959992" cy="400110"/>
          </a:xfrm>
          <a:prstGeom prst="rect">
            <a:avLst/>
          </a:prstGeom>
        </p:spPr>
        <p:txBody>
          <a:bodyPr wrap="square">
            <a:spAutoFit/>
          </a:bodyPr>
          <a:lstStyle/>
          <a:p>
            <a:r>
              <a:rPr lang="en-US" sz="1000" b="1" dirty="0">
                <a:solidFill>
                  <a:schemeClr val="bg1"/>
                </a:solidFill>
              </a:rPr>
              <a:t>Recycle </a:t>
            </a:r>
          </a:p>
          <a:p>
            <a:r>
              <a:rPr lang="en-US" sz="1000" b="1" dirty="0">
                <a:solidFill>
                  <a:schemeClr val="bg1"/>
                </a:solidFill>
              </a:rPr>
              <a:t>(+/- 22,150 SF)</a:t>
            </a:r>
          </a:p>
        </p:txBody>
      </p:sp>
      <p:sp>
        <p:nvSpPr>
          <p:cNvPr id="28" name="Rectangle 27"/>
          <p:cNvSpPr/>
          <p:nvPr/>
        </p:nvSpPr>
        <p:spPr>
          <a:xfrm>
            <a:off x="5160071" y="4578837"/>
            <a:ext cx="959992" cy="553998"/>
          </a:xfrm>
          <a:prstGeom prst="rect">
            <a:avLst/>
          </a:prstGeom>
        </p:spPr>
        <p:txBody>
          <a:bodyPr wrap="square">
            <a:spAutoFit/>
          </a:bodyPr>
          <a:lstStyle/>
          <a:p>
            <a:r>
              <a:rPr lang="en-US" sz="1000" b="1" dirty="0" err="1">
                <a:solidFill>
                  <a:schemeClr val="bg1"/>
                </a:solidFill>
              </a:rPr>
              <a:t>Overfow</a:t>
            </a:r>
            <a:endParaRPr lang="en-US" sz="1000" b="1" dirty="0">
              <a:solidFill>
                <a:schemeClr val="bg1"/>
              </a:solidFill>
            </a:endParaRPr>
          </a:p>
          <a:p>
            <a:r>
              <a:rPr lang="en-US" sz="1000" b="1" dirty="0">
                <a:solidFill>
                  <a:schemeClr val="bg1"/>
                </a:solidFill>
              </a:rPr>
              <a:t>Materials</a:t>
            </a:r>
          </a:p>
          <a:p>
            <a:r>
              <a:rPr lang="en-US" sz="1000" b="1" dirty="0">
                <a:solidFill>
                  <a:schemeClr val="bg1"/>
                </a:solidFill>
              </a:rPr>
              <a:t>Storage</a:t>
            </a:r>
          </a:p>
        </p:txBody>
      </p:sp>
      <p:sp>
        <p:nvSpPr>
          <p:cNvPr id="29" name="Rectangle 28"/>
          <p:cNvSpPr/>
          <p:nvPr/>
        </p:nvSpPr>
        <p:spPr>
          <a:xfrm>
            <a:off x="6230985" y="4491566"/>
            <a:ext cx="959992" cy="246221"/>
          </a:xfrm>
          <a:prstGeom prst="rect">
            <a:avLst/>
          </a:prstGeom>
        </p:spPr>
        <p:txBody>
          <a:bodyPr wrap="square">
            <a:spAutoFit/>
          </a:bodyPr>
          <a:lstStyle/>
          <a:p>
            <a:r>
              <a:rPr lang="en-US" sz="1000" b="1" dirty="0">
                <a:solidFill>
                  <a:schemeClr val="bg1"/>
                </a:solidFill>
              </a:rPr>
              <a:t>Sand Shed</a:t>
            </a:r>
          </a:p>
        </p:txBody>
      </p:sp>
      <p:sp>
        <p:nvSpPr>
          <p:cNvPr id="30" name="Rectangle 29"/>
          <p:cNvSpPr/>
          <p:nvPr/>
        </p:nvSpPr>
        <p:spPr>
          <a:xfrm>
            <a:off x="6400800" y="3937684"/>
            <a:ext cx="1361174" cy="553998"/>
          </a:xfrm>
          <a:prstGeom prst="rect">
            <a:avLst/>
          </a:prstGeom>
        </p:spPr>
        <p:txBody>
          <a:bodyPr wrap="square">
            <a:spAutoFit/>
          </a:bodyPr>
          <a:lstStyle/>
          <a:p>
            <a:r>
              <a:rPr lang="en-US" sz="1000" b="1" dirty="0">
                <a:solidFill>
                  <a:schemeClr val="bg1"/>
                </a:solidFill>
              </a:rPr>
              <a:t>Old Salt Shed</a:t>
            </a:r>
          </a:p>
          <a:p>
            <a:r>
              <a:rPr lang="en-US" sz="1000" b="1" dirty="0">
                <a:solidFill>
                  <a:schemeClr val="bg1"/>
                </a:solidFill>
              </a:rPr>
              <a:t>(Outdoor Equipment Storage)</a:t>
            </a:r>
          </a:p>
        </p:txBody>
      </p:sp>
      <p:sp>
        <p:nvSpPr>
          <p:cNvPr id="31" name="Rectangle 30"/>
          <p:cNvSpPr/>
          <p:nvPr/>
        </p:nvSpPr>
        <p:spPr>
          <a:xfrm>
            <a:off x="6477000" y="3654677"/>
            <a:ext cx="959992" cy="246221"/>
          </a:xfrm>
          <a:prstGeom prst="rect">
            <a:avLst/>
          </a:prstGeom>
        </p:spPr>
        <p:txBody>
          <a:bodyPr wrap="square">
            <a:spAutoFit/>
          </a:bodyPr>
          <a:lstStyle/>
          <a:p>
            <a:r>
              <a:rPr lang="en-US" sz="1000" b="1" dirty="0">
                <a:solidFill>
                  <a:schemeClr val="bg1"/>
                </a:solidFill>
              </a:rPr>
              <a:t>Salt Shed</a:t>
            </a:r>
          </a:p>
        </p:txBody>
      </p:sp>
      <p:sp>
        <p:nvSpPr>
          <p:cNvPr id="32" name="Rectangle 31"/>
          <p:cNvSpPr/>
          <p:nvPr/>
        </p:nvSpPr>
        <p:spPr>
          <a:xfrm>
            <a:off x="3891382" y="3791141"/>
            <a:ext cx="959992" cy="400110"/>
          </a:xfrm>
          <a:prstGeom prst="rect">
            <a:avLst/>
          </a:prstGeom>
        </p:spPr>
        <p:txBody>
          <a:bodyPr wrap="square">
            <a:spAutoFit/>
          </a:bodyPr>
          <a:lstStyle/>
          <a:p>
            <a:r>
              <a:rPr lang="en-US" sz="1000" b="1" dirty="0">
                <a:solidFill>
                  <a:schemeClr val="bg1"/>
                </a:solidFill>
              </a:rPr>
              <a:t>Materials</a:t>
            </a:r>
          </a:p>
          <a:p>
            <a:r>
              <a:rPr lang="en-US" sz="1000" b="1" dirty="0">
                <a:solidFill>
                  <a:schemeClr val="bg1"/>
                </a:solidFill>
              </a:rPr>
              <a:t>Storage</a:t>
            </a:r>
          </a:p>
        </p:txBody>
      </p:sp>
      <p:sp>
        <p:nvSpPr>
          <p:cNvPr id="34" name="Rectangle 33"/>
          <p:cNvSpPr/>
          <p:nvPr/>
        </p:nvSpPr>
        <p:spPr>
          <a:xfrm>
            <a:off x="2927455" y="2496911"/>
            <a:ext cx="959992" cy="553998"/>
          </a:xfrm>
          <a:prstGeom prst="rect">
            <a:avLst/>
          </a:prstGeom>
        </p:spPr>
        <p:txBody>
          <a:bodyPr wrap="square">
            <a:spAutoFit/>
          </a:bodyPr>
          <a:lstStyle/>
          <a:p>
            <a:r>
              <a:rPr lang="en-US" sz="1000" b="1" dirty="0" err="1">
                <a:solidFill>
                  <a:schemeClr val="bg1"/>
                </a:solidFill>
              </a:rPr>
              <a:t>Overfow</a:t>
            </a:r>
            <a:endParaRPr lang="en-US" sz="1000" b="1" dirty="0">
              <a:solidFill>
                <a:schemeClr val="bg1"/>
              </a:solidFill>
            </a:endParaRPr>
          </a:p>
          <a:p>
            <a:r>
              <a:rPr lang="en-US" sz="1000" b="1" dirty="0">
                <a:solidFill>
                  <a:schemeClr val="bg1"/>
                </a:solidFill>
              </a:rPr>
              <a:t>Materials</a:t>
            </a:r>
          </a:p>
          <a:p>
            <a:r>
              <a:rPr lang="en-US" sz="1000" b="1" dirty="0">
                <a:solidFill>
                  <a:schemeClr val="bg1"/>
                </a:solidFill>
              </a:rPr>
              <a:t>Storage</a:t>
            </a:r>
          </a:p>
        </p:txBody>
      </p:sp>
      <p:sp>
        <p:nvSpPr>
          <p:cNvPr id="35" name="Rectangle 34"/>
          <p:cNvSpPr/>
          <p:nvPr/>
        </p:nvSpPr>
        <p:spPr>
          <a:xfrm>
            <a:off x="5907796" y="1484291"/>
            <a:ext cx="1155098" cy="400110"/>
          </a:xfrm>
          <a:prstGeom prst="rect">
            <a:avLst/>
          </a:prstGeom>
        </p:spPr>
        <p:txBody>
          <a:bodyPr wrap="square">
            <a:spAutoFit/>
          </a:bodyPr>
          <a:lstStyle/>
          <a:p>
            <a:r>
              <a:rPr lang="en-US" sz="1000" b="1" dirty="0">
                <a:solidFill>
                  <a:schemeClr val="bg1"/>
                </a:solidFill>
              </a:rPr>
              <a:t>Gate/ Secure Entrance</a:t>
            </a:r>
          </a:p>
        </p:txBody>
      </p:sp>
      <p:sp>
        <p:nvSpPr>
          <p:cNvPr id="36" name="Rectangle 35"/>
          <p:cNvSpPr/>
          <p:nvPr/>
        </p:nvSpPr>
        <p:spPr>
          <a:xfrm>
            <a:off x="4322521" y="1441995"/>
            <a:ext cx="959992" cy="553998"/>
          </a:xfrm>
          <a:prstGeom prst="rect">
            <a:avLst/>
          </a:prstGeom>
        </p:spPr>
        <p:txBody>
          <a:bodyPr wrap="square">
            <a:spAutoFit/>
          </a:bodyPr>
          <a:lstStyle/>
          <a:p>
            <a:r>
              <a:rPr lang="en-US" sz="1000" b="1" dirty="0">
                <a:solidFill>
                  <a:schemeClr val="bg1"/>
                </a:solidFill>
              </a:rPr>
              <a:t>Separate Recycle Entrance</a:t>
            </a:r>
          </a:p>
        </p:txBody>
      </p:sp>
      <p:sp>
        <p:nvSpPr>
          <p:cNvPr id="38" name="Rectangle 37"/>
          <p:cNvSpPr/>
          <p:nvPr/>
        </p:nvSpPr>
        <p:spPr>
          <a:xfrm>
            <a:off x="5166559" y="3146846"/>
            <a:ext cx="548441" cy="507831"/>
          </a:xfrm>
          <a:prstGeom prst="rect">
            <a:avLst/>
          </a:prstGeom>
        </p:spPr>
        <p:txBody>
          <a:bodyPr wrap="square">
            <a:spAutoFit/>
          </a:bodyPr>
          <a:lstStyle/>
          <a:p>
            <a:r>
              <a:rPr lang="en-US" sz="900" b="1" dirty="0"/>
              <a:t>Salt </a:t>
            </a:r>
          </a:p>
          <a:p>
            <a:r>
              <a:rPr lang="en-US" sz="900" b="1" dirty="0"/>
              <a:t>Ramp</a:t>
            </a:r>
          </a:p>
          <a:p>
            <a:endParaRPr lang="en-US" sz="900" b="1" dirty="0"/>
          </a:p>
        </p:txBody>
      </p:sp>
      <p:sp>
        <p:nvSpPr>
          <p:cNvPr id="39" name="Rectangle 38"/>
          <p:cNvSpPr/>
          <p:nvPr/>
        </p:nvSpPr>
        <p:spPr>
          <a:xfrm>
            <a:off x="4602608" y="3149769"/>
            <a:ext cx="959992" cy="507831"/>
          </a:xfrm>
          <a:prstGeom prst="rect">
            <a:avLst/>
          </a:prstGeom>
        </p:spPr>
        <p:txBody>
          <a:bodyPr wrap="square">
            <a:spAutoFit/>
          </a:bodyPr>
          <a:lstStyle/>
          <a:p>
            <a:r>
              <a:rPr lang="en-US" sz="900" b="1" dirty="0"/>
              <a:t>Town </a:t>
            </a:r>
          </a:p>
          <a:p>
            <a:r>
              <a:rPr lang="en-US" sz="900" b="1" dirty="0"/>
              <a:t>Fueling</a:t>
            </a:r>
          </a:p>
          <a:p>
            <a:r>
              <a:rPr lang="en-US" sz="900" b="1" dirty="0"/>
              <a:t>Station</a:t>
            </a:r>
          </a:p>
        </p:txBody>
      </p:sp>
      <p:sp>
        <p:nvSpPr>
          <p:cNvPr id="41" name="TextBox 40"/>
          <p:cNvSpPr txBox="1"/>
          <p:nvPr/>
        </p:nvSpPr>
        <p:spPr>
          <a:xfrm>
            <a:off x="2003718" y="3847231"/>
            <a:ext cx="1253869" cy="707886"/>
          </a:xfrm>
          <a:prstGeom prst="rect">
            <a:avLst/>
          </a:prstGeom>
          <a:solidFill>
            <a:srgbClr val="92D050"/>
          </a:solidFill>
        </p:spPr>
        <p:txBody>
          <a:bodyPr wrap="none" rtlCol="0">
            <a:spAutoFit/>
          </a:bodyPr>
          <a:lstStyle/>
          <a:p>
            <a:r>
              <a:rPr lang="en-US" sz="1000" b="1" dirty="0"/>
              <a:t>Limit of Site </a:t>
            </a:r>
          </a:p>
          <a:p>
            <a:r>
              <a:rPr lang="en-US" sz="1000" b="1" dirty="0"/>
              <a:t>Development </a:t>
            </a:r>
          </a:p>
          <a:p>
            <a:r>
              <a:rPr lang="en-US" sz="1000" b="1" dirty="0"/>
              <a:t>per DEP Agreement </a:t>
            </a:r>
          </a:p>
          <a:p>
            <a:r>
              <a:rPr lang="en-US" sz="1000" b="1" dirty="0"/>
              <a:t>(2016)</a:t>
            </a:r>
          </a:p>
        </p:txBody>
      </p:sp>
      <p:sp>
        <p:nvSpPr>
          <p:cNvPr id="44" name="Rectangle 43"/>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45" name="Rectangle 44"/>
          <p:cNvSpPr/>
          <p:nvPr/>
        </p:nvSpPr>
        <p:spPr>
          <a:xfrm rot="11710759">
            <a:off x="5187838" y="1931869"/>
            <a:ext cx="173253" cy="1088377"/>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81000" y="453080"/>
            <a:ext cx="1290161" cy="677108"/>
          </a:xfrm>
          <a:prstGeom prst="rect">
            <a:avLst/>
          </a:prstGeom>
          <a:noFill/>
        </p:spPr>
        <p:txBody>
          <a:bodyPr wrap="none" rtlCol="0">
            <a:spAutoFit/>
          </a:bodyPr>
          <a:lstStyle/>
          <a:p>
            <a:r>
              <a:rPr lang="en-US" sz="2400" b="1" dirty="0"/>
              <a:t>Site Plan</a:t>
            </a:r>
          </a:p>
          <a:p>
            <a:r>
              <a:rPr lang="en-US" sz="1400" b="1" i="1" dirty="0"/>
              <a:t>(Option ‘12’)</a:t>
            </a:r>
          </a:p>
        </p:txBody>
      </p:sp>
      <p:sp>
        <p:nvSpPr>
          <p:cNvPr id="47" name="Rectangle 46"/>
          <p:cNvSpPr/>
          <p:nvPr/>
        </p:nvSpPr>
        <p:spPr>
          <a:xfrm rot="11710759">
            <a:off x="5697160" y="2651767"/>
            <a:ext cx="387892" cy="169987"/>
          </a:xfrm>
          <a:prstGeom prst="rect">
            <a:avLst/>
          </a:prstGeom>
          <a:solidFill>
            <a:srgbClr val="FFFF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1710759">
            <a:off x="5554657" y="2846342"/>
            <a:ext cx="931292" cy="399370"/>
          </a:xfrm>
          <a:prstGeom prst="rect">
            <a:avLst/>
          </a:prstGeom>
          <a:solidFill>
            <a:srgbClr val="FFFF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35100" y="2861846"/>
            <a:ext cx="959992" cy="338554"/>
          </a:xfrm>
          <a:prstGeom prst="rect">
            <a:avLst/>
          </a:prstGeom>
        </p:spPr>
        <p:txBody>
          <a:bodyPr wrap="square">
            <a:spAutoFit/>
          </a:bodyPr>
          <a:lstStyle/>
          <a:p>
            <a:r>
              <a:rPr lang="en-US" sz="800" b="1" dirty="0"/>
              <a:t>Municipality</a:t>
            </a:r>
          </a:p>
          <a:p>
            <a:r>
              <a:rPr lang="en-US" sz="800" b="1" dirty="0"/>
              <a:t>Facility</a:t>
            </a:r>
          </a:p>
        </p:txBody>
      </p:sp>
      <p:sp>
        <p:nvSpPr>
          <p:cNvPr id="40" name="Rectangle 39"/>
          <p:cNvSpPr/>
          <p:nvPr/>
        </p:nvSpPr>
        <p:spPr>
          <a:xfrm>
            <a:off x="5062342" y="2327731"/>
            <a:ext cx="629485" cy="369332"/>
          </a:xfrm>
          <a:prstGeom prst="rect">
            <a:avLst/>
          </a:prstGeom>
        </p:spPr>
        <p:txBody>
          <a:bodyPr wrap="square">
            <a:spAutoFit/>
          </a:bodyPr>
          <a:lstStyle/>
          <a:p>
            <a:r>
              <a:rPr lang="en-US" sz="900" b="1" dirty="0"/>
              <a:t>Parking</a:t>
            </a:r>
          </a:p>
          <a:p>
            <a:r>
              <a:rPr lang="en-US" sz="900" b="1" dirty="0"/>
              <a:t>Areas</a:t>
            </a:r>
          </a:p>
        </p:txBody>
      </p:sp>
      <p:sp>
        <p:nvSpPr>
          <p:cNvPr id="50" name="Rectangle 49"/>
          <p:cNvSpPr/>
          <p:nvPr/>
        </p:nvSpPr>
        <p:spPr>
          <a:xfrm rot="11710759">
            <a:off x="6432449" y="2244024"/>
            <a:ext cx="170388" cy="687294"/>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00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33400"/>
            <a:ext cx="9144000" cy="59167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30" name="Rectangle 29"/>
          <p:cNvSpPr/>
          <p:nvPr/>
        </p:nvSpPr>
        <p:spPr>
          <a:xfrm>
            <a:off x="6400800" y="3937684"/>
            <a:ext cx="1361174" cy="553998"/>
          </a:xfrm>
          <a:prstGeom prst="rect">
            <a:avLst/>
          </a:prstGeom>
        </p:spPr>
        <p:txBody>
          <a:bodyPr wrap="square">
            <a:spAutoFit/>
          </a:bodyPr>
          <a:lstStyle/>
          <a:p>
            <a:r>
              <a:rPr lang="en-US" sz="1000" b="1" dirty="0">
                <a:solidFill>
                  <a:schemeClr val="bg1"/>
                </a:solidFill>
              </a:rPr>
              <a:t>Old Salt Shed</a:t>
            </a:r>
          </a:p>
          <a:p>
            <a:r>
              <a:rPr lang="en-US" sz="1000" b="1" dirty="0">
                <a:solidFill>
                  <a:schemeClr val="bg1"/>
                </a:solidFill>
              </a:rPr>
              <a:t>(Outdoor Equipment Storage)</a:t>
            </a:r>
          </a:p>
        </p:txBody>
      </p:sp>
      <p:sp>
        <p:nvSpPr>
          <p:cNvPr id="44" name="Rectangle 43"/>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43" name="TextBox 42"/>
          <p:cNvSpPr txBox="1"/>
          <p:nvPr/>
        </p:nvSpPr>
        <p:spPr>
          <a:xfrm>
            <a:off x="381000" y="453080"/>
            <a:ext cx="1290161" cy="677108"/>
          </a:xfrm>
          <a:prstGeom prst="rect">
            <a:avLst/>
          </a:prstGeom>
          <a:noFill/>
        </p:spPr>
        <p:txBody>
          <a:bodyPr wrap="none" rtlCol="0">
            <a:spAutoFit/>
          </a:bodyPr>
          <a:lstStyle/>
          <a:p>
            <a:r>
              <a:rPr lang="en-US" sz="2400" b="1" dirty="0"/>
              <a:t>Site Plan</a:t>
            </a:r>
          </a:p>
          <a:p>
            <a:r>
              <a:rPr lang="en-US" sz="1400" b="1" i="1" dirty="0"/>
              <a:t>(Option ‘12’)</a:t>
            </a:r>
          </a:p>
        </p:txBody>
      </p:sp>
      <p:sp>
        <p:nvSpPr>
          <p:cNvPr id="2" name="Rectangle 1">
            <a:extLst>
              <a:ext uri="{FF2B5EF4-FFF2-40B4-BE49-F238E27FC236}">
                <a16:creationId xmlns:a16="http://schemas.microsoft.com/office/drawing/2014/main" xmlns="" id="{DBC2DA4C-8FA9-4114-8CCF-78A819922BD1}"/>
              </a:ext>
            </a:extLst>
          </p:cNvPr>
          <p:cNvSpPr/>
          <p:nvPr/>
        </p:nvSpPr>
        <p:spPr>
          <a:xfrm>
            <a:off x="6705600" y="24384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4348A31-8D92-45D8-9CF7-134114B73108}"/>
              </a:ext>
            </a:extLst>
          </p:cNvPr>
          <p:cNvSpPr/>
          <p:nvPr/>
        </p:nvSpPr>
        <p:spPr>
          <a:xfrm>
            <a:off x="6096000" y="19812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85BCF10-76CE-4ACC-8D6F-8976AC3953BE}"/>
              </a:ext>
            </a:extLst>
          </p:cNvPr>
          <p:cNvSpPr/>
          <p:nvPr/>
        </p:nvSpPr>
        <p:spPr>
          <a:xfrm>
            <a:off x="6227762" y="2171888"/>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B804AE8-682B-4CF2-839B-95C41CCF0733}"/>
              </a:ext>
            </a:extLst>
          </p:cNvPr>
          <p:cNvSpPr/>
          <p:nvPr/>
        </p:nvSpPr>
        <p:spPr>
          <a:xfrm>
            <a:off x="6172200" y="25146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D073A99-F8E1-4531-B577-32B0C0DA555E}"/>
              </a:ext>
            </a:extLst>
          </p:cNvPr>
          <p:cNvSpPr/>
          <p:nvPr/>
        </p:nvSpPr>
        <p:spPr>
          <a:xfrm>
            <a:off x="6858000" y="2590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2F2F283D-A42D-48C4-83DA-3F53ADD18B5A}"/>
              </a:ext>
            </a:extLst>
          </p:cNvPr>
          <p:cNvSpPr txBox="1"/>
          <p:nvPr/>
        </p:nvSpPr>
        <p:spPr>
          <a:xfrm>
            <a:off x="6138343" y="2438400"/>
            <a:ext cx="607859" cy="323165"/>
          </a:xfrm>
          <a:prstGeom prst="rect">
            <a:avLst/>
          </a:prstGeom>
          <a:noFill/>
        </p:spPr>
        <p:txBody>
          <a:bodyPr wrap="none" rtlCol="0">
            <a:spAutoFit/>
          </a:bodyPr>
          <a:lstStyle/>
          <a:p>
            <a:pPr algn="ctr"/>
            <a:r>
              <a:rPr lang="en-US" sz="750" b="1" dirty="0">
                <a:latin typeface="Arial Narrow" panose="020B0606020202030204" pitchFamily="34" charset="0"/>
              </a:rPr>
              <a:t>+/- </a:t>
            </a:r>
          </a:p>
          <a:p>
            <a:pPr algn="ctr"/>
            <a:r>
              <a:rPr lang="en-US" sz="750" b="1" dirty="0">
                <a:latin typeface="Arial Narrow" panose="020B0606020202030204" pitchFamily="34" charset="0"/>
              </a:rPr>
              <a:t>20,796 GSF</a:t>
            </a:r>
          </a:p>
        </p:txBody>
      </p:sp>
    </p:spTree>
    <p:extLst>
      <p:ext uri="{BB962C8B-B14F-4D97-AF65-F5344CB8AC3E}">
        <p14:creationId xmlns:p14="http://schemas.microsoft.com/office/powerpoint/2010/main" val="29409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66906"/>
            <a:ext cx="7543800" cy="5829300"/>
          </a:xfrm>
          <a:prstGeom prst="rect">
            <a:avLst/>
          </a:prstGeom>
        </p:spPr>
      </p:pic>
      <p:sp>
        <p:nvSpPr>
          <p:cNvPr id="25" name="Rectangle 24"/>
          <p:cNvSpPr/>
          <p:nvPr/>
        </p:nvSpPr>
        <p:spPr>
          <a:xfrm>
            <a:off x="4648200" y="290719"/>
            <a:ext cx="3505200" cy="20714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7" name="Rectangle 6"/>
          <p:cNvSpPr/>
          <p:nvPr/>
        </p:nvSpPr>
        <p:spPr>
          <a:xfrm>
            <a:off x="2029702" y="2362199"/>
            <a:ext cx="1724025" cy="669965"/>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2" y="3352800"/>
            <a:ext cx="3657600" cy="1222100"/>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01128" y="846177"/>
            <a:ext cx="1752600" cy="1494961"/>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91001" y="3040848"/>
            <a:ext cx="1219200" cy="311952"/>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2600" y="3046318"/>
            <a:ext cx="2438400" cy="306482"/>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477000" y="3032164"/>
            <a:ext cx="636663" cy="1542736"/>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661152" y="381000"/>
            <a:ext cx="3127916" cy="307777"/>
          </a:xfrm>
          <a:prstGeom prst="rect">
            <a:avLst/>
          </a:prstGeom>
        </p:spPr>
        <p:txBody>
          <a:bodyPr wrap="square">
            <a:spAutoFit/>
          </a:bodyPr>
          <a:lstStyle/>
          <a:p>
            <a:r>
              <a:rPr lang="en-US" sz="1400" b="1" dirty="0"/>
              <a:t>Option 12:		+/- $5.5M	</a:t>
            </a:r>
            <a:endParaRPr lang="en-US" sz="1100" dirty="0"/>
          </a:p>
        </p:txBody>
      </p:sp>
      <p:sp>
        <p:nvSpPr>
          <p:cNvPr id="18" name="Rectangle 17"/>
          <p:cNvSpPr/>
          <p:nvPr/>
        </p:nvSpPr>
        <p:spPr>
          <a:xfrm>
            <a:off x="5124450" y="636419"/>
            <a:ext cx="3181350" cy="1615827"/>
          </a:xfrm>
          <a:prstGeom prst="rect">
            <a:avLst/>
          </a:prstGeom>
        </p:spPr>
        <p:txBody>
          <a:bodyPr wrap="square">
            <a:spAutoFit/>
          </a:bodyPr>
          <a:lstStyle/>
          <a:p>
            <a:pPr>
              <a:lnSpc>
                <a:spcPct val="150000"/>
              </a:lnSpc>
            </a:pPr>
            <a:r>
              <a:rPr lang="en-US" sz="1100" dirty="0"/>
              <a:t>Administrative/Employee Areas:            2,396 SF</a:t>
            </a:r>
          </a:p>
          <a:p>
            <a:pPr>
              <a:lnSpc>
                <a:spcPct val="150000"/>
              </a:lnSpc>
            </a:pPr>
            <a:r>
              <a:rPr lang="en-US" sz="1100" dirty="0"/>
              <a:t>Workshops/Material Storage:                 1,741 SF</a:t>
            </a:r>
          </a:p>
          <a:p>
            <a:pPr>
              <a:lnSpc>
                <a:spcPct val="150000"/>
              </a:lnSpc>
            </a:pPr>
            <a:r>
              <a:rPr lang="en-US" sz="1100" dirty="0"/>
              <a:t>Vehicle/Equipment Storage:	          16,659 SF</a:t>
            </a:r>
          </a:p>
          <a:p>
            <a:pPr>
              <a:lnSpc>
                <a:spcPct val="150000"/>
              </a:lnSpc>
            </a:pPr>
            <a:r>
              <a:rPr lang="en-US" sz="1100" dirty="0"/>
              <a:t>Vehicle Maintenance:	            -0-      SF</a:t>
            </a:r>
          </a:p>
          <a:p>
            <a:pPr>
              <a:lnSpc>
                <a:spcPct val="150000"/>
              </a:lnSpc>
            </a:pPr>
            <a:r>
              <a:rPr lang="en-US" sz="1100" dirty="0"/>
              <a:t>Wash Bay:		            -0-      SF</a:t>
            </a:r>
          </a:p>
          <a:p>
            <a:pPr>
              <a:lnSpc>
                <a:spcPct val="150000"/>
              </a:lnSpc>
            </a:pPr>
            <a:r>
              <a:rPr lang="en-US" sz="1100" b="1" dirty="0"/>
              <a:t>Total:		    +/- 20,796 SF</a:t>
            </a:r>
          </a:p>
        </p:txBody>
      </p:sp>
      <p:sp>
        <p:nvSpPr>
          <p:cNvPr id="19" name="Rectangle 18"/>
          <p:cNvSpPr/>
          <p:nvPr/>
        </p:nvSpPr>
        <p:spPr>
          <a:xfrm>
            <a:off x="4800600" y="774970"/>
            <a:ext cx="278739" cy="171450"/>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00633" y="1008963"/>
            <a:ext cx="278739" cy="171450"/>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99209" y="1269027"/>
            <a:ext cx="278739" cy="171450"/>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99205" y="1507933"/>
            <a:ext cx="278739" cy="17145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99206" y="1752600"/>
            <a:ext cx="278739" cy="171450"/>
          </a:xfrm>
          <a:prstGeom prst="rect">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2" name="Rectangle 1">
            <a:extLst>
              <a:ext uri="{FF2B5EF4-FFF2-40B4-BE49-F238E27FC236}">
                <a16:creationId xmlns:a16="http://schemas.microsoft.com/office/drawing/2014/main" xmlns="" id="{BA656B7E-91A3-45E4-BBAE-C46DBD2E9099}"/>
              </a:ext>
            </a:extLst>
          </p:cNvPr>
          <p:cNvSpPr/>
          <p:nvPr/>
        </p:nvSpPr>
        <p:spPr>
          <a:xfrm>
            <a:off x="5791200" y="2667000"/>
            <a:ext cx="2286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79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8" name="TextBox 7"/>
          <p:cNvSpPr txBox="1"/>
          <p:nvPr/>
        </p:nvSpPr>
        <p:spPr>
          <a:xfrm>
            <a:off x="381000" y="381000"/>
            <a:ext cx="4310091" cy="738664"/>
          </a:xfrm>
          <a:prstGeom prst="rect">
            <a:avLst/>
          </a:prstGeom>
          <a:noFill/>
        </p:spPr>
        <p:txBody>
          <a:bodyPr wrap="none" rtlCol="0">
            <a:spAutoFit/>
          </a:bodyPr>
          <a:lstStyle/>
          <a:p>
            <a:r>
              <a:rPr lang="en-US" sz="2400" b="1" dirty="0"/>
              <a:t>Operations Assessment/ Review</a:t>
            </a:r>
          </a:p>
          <a:p>
            <a:r>
              <a:rPr lang="en-US" b="1" i="1" dirty="0"/>
              <a:t>(What are other towns doing?)</a:t>
            </a:r>
          </a:p>
        </p:txBody>
      </p:sp>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088" y="1219200"/>
            <a:ext cx="3342444" cy="4198436"/>
          </a:xfrm>
          <a:prstGeom prst="rect">
            <a:avLst/>
          </a:prstGeom>
        </p:spPr>
      </p:pic>
      <p:sp>
        <p:nvSpPr>
          <p:cNvPr id="10" name="Rectangle 9"/>
          <p:cNvSpPr/>
          <p:nvPr/>
        </p:nvSpPr>
        <p:spPr>
          <a:xfrm>
            <a:off x="457200" y="1447800"/>
            <a:ext cx="4495800" cy="4462760"/>
          </a:xfrm>
          <a:prstGeom prst="rect">
            <a:avLst/>
          </a:prstGeom>
        </p:spPr>
        <p:txBody>
          <a:bodyPr wrap="square">
            <a:spAutoFit/>
          </a:bodyPr>
          <a:lstStyle/>
          <a:p>
            <a:r>
              <a:rPr lang="en-US" b="1" dirty="0"/>
              <a:t>Indoor Vehicle and Equipment Storage</a:t>
            </a:r>
          </a:p>
          <a:p>
            <a:endParaRPr lang="en-US" sz="1400" b="1" dirty="0"/>
          </a:p>
          <a:p>
            <a:pPr marL="285750" indent="-285750">
              <a:buFont typeface="Arial" panose="020B0604020202020204" pitchFamily="34" charset="0"/>
              <a:buChar char="•"/>
            </a:pPr>
            <a:r>
              <a:rPr lang="en-US" sz="1400" dirty="0"/>
              <a:t>Extends life of equipment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Improves emergency response (avoid winter freeze-ups; de-icing), vehicles can be stored with plows/ sanders already mounted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Promotes workplace safety for employees (limits risk of slip and fall, other workplace accidents)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Reduces fuel costs (less idling/ warm-up)</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Environmentally compliant (fluid leaks contained)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Minimizes noise to abutting area</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Security - protects vehicles and equipment from potential vandalism</a:t>
            </a:r>
          </a:p>
          <a:p>
            <a:endParaRPr lang="en-US" sz="1400" b="1" dirty="0"/>
          </a:p>
        </p:txBody>
      </p:sp>
    </p:spTree>
    <p:extLst>
      <p:ext uri="{BB962C8B-B14F-4D97-AF65-F5344CB8AC3E}">
        <p14:creationId xmlns:p14="http://schemas.microsoft.com/office/powerpoint/2010/main" val="424202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8" name="TextBox 7"/>
          <p:cNvSpPr txBox="1"/>
          <p:nvPr/>
        </p:nvSpPr>
        <p:spPr>
          <a:xfrm>
            <a:off x="381000" y="381000"/>
            <a:ext cx="4310091" cy="738664"/>
          </a:xfrm>
          <a:prstGeom prst="rect">
            <a:avLst/>
          </a:prstGeom>
          <a:noFill/>
        </p:spPr>
        <p:txBody>
          <a:bodyPr wrap="none" rtlCol="0">
            <a:spAutoFit/>
          </a:bodyPr>
          <a:lstStyle/>
          <a:p>
            <a:r>
              <a:rPr lang="en-US" sz="2400" b="1" dirty="0"/>
              <a:t>Operations Assessment/ Review</a:t>
            </a:r>
          </a:p>
          <a:p>
            <a:r>
              <a:rPr lang="en-US" b="1" i="1" dirty="0"/>
              <a:t>(What are other towns doing?)</a:t>
            </a:r>
          </a:p>
        </p:txBody>
      </p:sp>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10" name="Rectangle 9"/>
          <p:cNvSpPr/>
          <p:nvPr/>
        </p:nvSpPr>
        <p:spPr>
          <a:xfrm>
            <a:off x="381000" y="1447800"/>
            <a:ext cx="3429001" cy="4247317"/>
          </a:xfrm>
          <a:prstGeom prst="rect">
            <a:avLst/>
          </a:prstGeom>
        </p:spPr>
        <p:txBody>
          <a:bodyPr wrap="square">
            <a:spAutoFit/>
          </a:bodyPr>
          <a:lstStyle/>
          <a:p>
            <a:r>
              <a:rPr lang="en-US" b="1" dirty="0"/>
              <a:t>Employee Facilities</a:t>
            </a:r>
          </a:p>
          <a:p>
            <a:endParaRPr lang="en-US" sz="1400" b="1" dirty="0"/>
          </a:p>
          <a:p>
            <a:pPr marL="285750" indent="-285750">
              <a:buFont typeface="Arial" panose="020B0604020202020204" pitchFamily="34" charset="0"/>
              <a:buChar char="•"/>
            </a:pPr>
            <a:r>
              <a:rPr lang="en-US" sz="1400" dirty="0"/>
              <a:t>Energy and cost efficiencies to combine and consolidate administrative areas in a single location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‘Muster’ room to support emergency storm operations and state-mandated employee training.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Adequate toilet, changing and showering facilities in compliance with current building codes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Promote a healthful workplace for employees (employee areas separated and properly ventilated from vehicle exhaust)</a:t>
            </a:r>
          </a:p>
          <a:p>
            <a:endParaRPr lang="en-US" sz="1400" b="1" dirty="0"/>
          </a:p>
        </p:txBody>
      </p:sp>
      <p:pic>
        <p:nvPicPr>
          <p:cNvPr id="7" name="Picture 6">
            <a:extLst>
              <a:ext uri="{FF2B5EF4-FFF2-40B4-BE49-F238E27FC236}">
                <a16:creationId xmlns:a16="http://schemas.microsoft.com/office/drawing/2014/main" xmlns="" id="{565F550C-EE29-4B65-91DF-BA7CA2DA6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990600"/>
            <a:ext cx="3769765" cy="2506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3879" y="2933021"/>
            <a:ext cx="1952244" cy="2743200"/>
          </a:xfrm>
          <a:prstGeom prst="rect">
            <a:avLst/>
          </a:prstGeom>
        </p:spPr>
      </p:pic>
    </p:spTree>
    <p:extLst>
      <p:ext uri="{BB962C8B-B14F-4D97-AF65-F5344CB8AC3E}">
        <p14:creationId xmlns:p14="http://schemas.microsoft.com/office/powerpoint/2010/main" val="231335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5" name="Rectangle 4"/>
          <p:cNvSpPr/>
          <p:nvPr/>
        </p:nvSpPr>
        <p:spPr>
          <a:xfrm>
            <a:off x="1266202" y="1676400"/>
            <a:ext cx="6324600" cy="3613746"/>
          </a:xfrm>
          <a:prstGeom prst="rect">
            <a:avLst/>
          </a:prstGeom>
        </p:spPr>
        <p:txBody>
          <a:bodyPr wrap="square">
            <a:spAutoFit/>
          </a:bodyPr>
          <a:lstStyle/>
          <a:p>
            <a:pPr>
              <a:lnSpc>
                <a:spcPct val="150000"/>
              </a:lnSpc>
            </a:pPr>
            <a:r>
              <a:rPr lang="en-US" sz="1400" dirty="0"/>
              <a:t>Hopkinton	 	(2016)   $13.8m	42,410SF		$327/SF</a:t>
            </a:r>
          </a:p>
          <a:p>
            <a:pPr>
              <a:lnSpc>
                <a:spcPct val="150000"/>
              </a:lnSpc>
            </a:pPr>
            <a:r>
              <a:rPr lang="en-US" sz="1400" dirty="0"/>
              <a:t>Orleans		(2017)   $13.9m	42,278SF		$331/SF</a:t>
            </a:r>
          </a:p>
          <a:p>
            <a:pPr>
              <a:lnSpc>
                <a:spcPct val="150000"/>
              </a:lnSpc>
            </a:pPr>
            <a:r>
              <a:rPr lang="en-US" sz="1400" dirty="0"/>
              <a:t>Boylston	 	(2015)   $  4.7m	13,926SF		$329/SF</a:t>
            </a:r>
          </a:p>
          <a:p>
            <a:pPr>
              <a:lnSpc>
                <a:spcPct val="150000"/>
              </a:lnSpc>
            </a:pPr>
            <a:r>
              <a:rPr lang="en-US" sz="1400" dirty="0"/>
              <a:t>Medford	 	(2014)   $15.3m	45,000SF		$342/SF</a:t>
            </a:r>
          </a:p>
          <a:p>
            <a:pPr>
              <a:lnSpc>
                <a:spcPct val="150000"/>
              </a:lnSpc>
            </a:pPr>
            <a:r>
              <a:rPr lang="en-US" sz="1400" dirty="0"/>
              <a:t>Grafton	 	(2018)   $11.5m	35,430SF		$392/SF</a:t>
            </a:r>
          </a:p>
          <a:p>
            <a:pPr>
              <a:lnSpc>
                <a:spcPct val="150000"/>
              </a:lnSpc>
            </a:pPr>
            <a:r>
              <a:rPr lang="en-US" sz="1400" dirty="0"/>
              <a:t>Andover	 	(2017)   $20.0m	54,088SF		$371/SF</a:t>
            </a:r>
          </a:p>
          <a:p>
            <a:pPr>
              <a:lnSpc>
                <a:spcPct val="150000"/>
              </a:lnSpc>
            </a:pPr>
            <a:r>
              <a:rPr lang="en-US" sz="1400" dirty="0"/>
              <a:t>Pembroke	 	(2019)   $  8.0m	28,540SF		$283/SF</a:t>
            </a:r>
          </a:p>
          <a:p>
            <a:pPr>
              <a:lnSpc>
                <a:spcPct val="150000"/>
              </a:lnSpc>
            </a:pPr>
            <a:r>
              <a:rPr lang="en-US" sz="1400" dirty="0"/>
              <a:t>Berlin	 	(2018)   $  4.7m	12,912SF		$364/SF</a:t>
            </a:r>
          </a:p>
          <a:p>
            <a:pPr>
              <a:lnSpc>
                <a:spcPct val="150000"/>
              </a:lnSpc>
            </a:pPr>
            <a:r>
              <a:rPr lang="en-US" sz="1400" b="1" dirty="0"/>
              <a:t>Average Cost/ SF					$342/SF</a:t>
            </a:r>
          </a:p>
          <a:p>
            <a:pPr>
              <a:lnSpc>
                <a:spcPct val="150000"/>
              </a:lnSpc>
            </a:pPr>
            <a:endParaRPr lang="en-US" sz="1400" b="1" dirty="0"/>
          </a:p>
          <a:p>
            <a:pPr>
              <a:lnSpc>
                <a:spcPct val="150000"/>
              </a:lnSpc>
            </a:pPr>
            <a:r>
              <a:rPr lang="en-US" sz="1400" b="1" dirty="0">
                <a:solidFill>
                  <a:srgbClr val="FF0000"/>
                </a:solidFill>
              </a:rPr>
              <a:t>NORWELL		(2021)    $5.5m	20,796SF		$264/SF</a:t>
            </a:r>
          </a:p>
        </p:txBody>
      </p:sp>
      <p:sp>
        <p:nvSpPr>
          <p:cNvPr id="8" name="TextBox 7"/>
          <p:cNvSpPr txBox="1"/>
          <p:nvPr/>
        </p:nvSpPr>
        <p:spPr>
          <a:xfrm>
            <a:off x="381000" y="381000"/>
            <a:ext cx="3056671" cy="738664"/>
          </a:xfrm>
          <a:prstGeom prst="rect">
            <a:avLst/>
          </a:prstGeom>
          <a:noFill/>
        </p:spPr>
        <p:txBody>
          <a:bodyPr wrap="none" rtlCol="0">
            <a:spAutoFit/>
          </a:bodyPr>
          <a:lstStyle/>
          <a:p>
            <a:r>
              <a:rPr lang="en-US" sz="2400" b="1" dirty="0"/>
              <a:t>Cost Assessment</a:t>
            </a:r>
          </a:p>
          <a:p>
            <a:r>
              <a:rPr lang="en-US" b="1" i="1" dirty="0"/>
              <a:t>Construction Cost Comparison</a:t>
            </a:r>
          </a:p>
        </p:txBody>
      </p:sp>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Tree>
    <p:extLst>
      <p:ext uri="{BB962C8B-B14F-4D97-AF65-F5344CB8AC3E}">
        <p14:creationId xmlns:p14="http://schemas.microsoft.com/office/powerpoint/2010/main" val="253696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6" name="Picture 5">
            <a:extLst>
              <a:ext uri="{FF2B5EF4-FFF2-40B4-BE49-F238E27FC236}">
                <a16:creationId xmlns:a16="http://schemas.microsoft.com/office/drawing/2014/main" xmlns="" id="{9794E69F-CBE9-4192-95F3-E32CB5EDBD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6136" y="762000"/>
            <a:ext cx="3415146"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699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6" name="Picture 5">
            <a:extLst>
              <a:ext uri="{FF2B5EF4-FFF2-40B4-BE49-F238E27FC236}">
                <a16:creationId xmlns:a16="http://schemas.microsoft.com/office/drawing/2014/main" xmlns="" id="{9102CDE6-A1F8-4582-B078-85BF2A784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990600"/>
            <a:ext cx="3491346"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86383134-364A-4C3C-A52E-0DC6383F2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844258"/>
            <a:ext cx="3491345"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067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5" name="Picture 4">
            <a:extLst>
              <a:ext uri="{FF2B5EF4-FFF2-40B4-BE49-F238E27FC236}">
                <a16:creationId xmlns:a16="http://schemas.microsoft.com/office/drawing/2014/main" xmlns="" id="{1C6ADE01-3809-4591-8C84-00FC1F1F0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228600"/>
            <a:ext cx="6799729" cy="5254336"/>
          </a:xfrm>
          <a:prstGeom prst="rect">
            <a:avLst/>
          </a:prstGeom>
        </p:spPr>
      </p:pic>
      <p:sp>
        <p:nvSpPr>
          <p:cNvPr id="7" name="Rectangle 6">
            <a:extLst>
              <a:ext uri="{FF2B5EF4-FFF2-40B4-BE49-F238E27FC236}">
                <a16:creationId xmlns:a16="http://schemas.microsoft.com/office/drawing/2014/main" xmlns="" id="{44CC06B0-76B6-4128-8FF5-1B8752FD3FDD}"/>
              </a:ext>
            </a:extLst>
          </p:cNvPr>
          <p:cNvSpPr/>
          <p:nvPr/>
        </p:nvSpPr>
        <p:spPr>
          <a:xfrm>
            <a:off x="5715000" y="4724400"/>
            <a:ext cx="1295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xmlns="" id="{2F1C8FA7-6A08-4301-9DA3-BF30E81528CC}"/>
              </a:ext>
            </a:extLst>
          </p:cNvPr>
          <p:cNvSpPr txBox="1"/>
          <p:nvPr/>
        </p:nvSpPr>
        <p:spPr>
          <a:xfrm>
            <a:off x="2286000" y="4710913"/>
            <a:ext cx="4285917" cy="954107"/>
          </a:xfrm>
          <a:prstGeom prst="rect">
            <a:avLst/>
          </a:prstGeom>
          <a:noFill/>
        </p:spPr>
        <p:txBody>
          <a:bodyPr wrap="none" rtlCol="0">
            <a:spAutoFit/>
          </a:bodyPr>
          <a:lstStyle/>
          <a:p>
            <a:pPr algn="ctr"/>
            <a:r>
              <a:rPr lang="en-US" sz="2400" b="1" dirty="0"/>
              <a:t>Total Project Development Cost:</a:t>
            </a:r>
          </a:p>
          <a:p>
            <a:pPr algn="ctr"/>
            <a:r>
              <a:rPr lang="en-US" sz="3200" b="1" i="1" dirty="0">
                <a:latin typeface="Arial Black" panose="020B0A04020102020204" pitchFamily="34" charset="0"/>
              </a:rPr>
              <a:t>+/- $5.5M</a:t>
            </a:r>
          </a:p>
        </p:txBody>
      </p:sp>
      <p:sp>
        <p:nvSpPr>
          <p:cNvPr id="6" name="Rectangle 5">
            <a:extLst>
              <a:ext uri="{FF2B5EF4-FFF2-40B4-BE49-F238E27FC236}">
                <a16:creationId xmlns:a16="http://schemas.microsoft.com/office/drawing/2014/main" xmlns="" id="{B794673F-E22D-455C-9875-8B8310CD9E3B}"/>
              </a:ext>
            </a:extLst>
          </p:cNvPr>
          <p:cNvSpPr/>
          <p:nvPr/>
        </p:nvSpPr>
        <p:spPr>
          <a:xfrm>
            <a:off x="6705600" y="1905000"/>
            <a:ext cx="3708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095F3ACC-6BE6-4929-8295-E3EAC4BC3458}"/>
              </a:ext>
            </a:extLst>
          </p:cNvPr>
          <p:cNvSpPr txBox="1"/>
          <p:nvPr/>
        </p:nvSpPr>
        <p:spPr>
          <a:xfrm>
            <a:off x="6571917" y="1881172"/>
            <a:ext cx="351378" cy="200055"/>
          </a:xfrm>
          <a:prstGeom prst="rect">
            <a:avLst/>
          </a:prstGeom>
          <a:noFill/>
        </p:spPr>
        <p:txBody>
          <a:bodyPr wrap="none" rtlCol="0">
            <a:spAutoFit/>
          </a:bodyPr>
          <a:lstStyle/>
          <a:p>
            <a:r>
              <a:rPr lang="en-US" sz="700" b="1" dirty="0">
                <a:latin typeface="Arial Narrow" panose="020B0606020202030204" pitchFamily="34" charset="0"/>
              </a:rPr>
              <a:t>2021</a:t>
            </a:r>
          </a:p>
        </p:txBody>
      </p:sp>
    </p:spTree>
    <p:extLst>
      <p:ext uri="{BB962C8B-B14F-4D97-AF65-F5344CB8AC3E}">
        <p14:creationId xmlns:p14="http://schemas.microsoft.com/office/powerpoint/2010/main" val="381393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5" name="Rectangle 4"/>
          <p:cNvSpPr/>
          <p:nvPr/>
        </p:nvSpPr>
        <p:spPr>
          <a:xfrm>
            <a:off x="350108" y="1219200"/>
            <a:ext cx="3956222" cy="4678204"/>
          </a:xfrm>
          <a:prstGeom prst="rect">
            <a:avLst/>
          </a:prstGeom>
        </p:spPr>
        <p:txBody>
          <a:bodyPr wrap="square">
            <a:spAutoFit/>
          </a:bodyPr>
          <a:lstStyle/>
          <a:p>
            <a:pPr marL="285750" indent="-285750">
              <a:buFont typeface="Arial" panose="020B0604020202020204" pitchFamily="34" charset="0"/>
              <a:buChar char="•"/>
            </a:pPr>
            <a:r>
              <a:rPr lang="en-US" sz="1400" b="1" dirty="0"/>
              <a:t>Insure delivery of critical public works services </a:t>
            </a:r>
            <a:r>
              <a:rPr lang="en-US" sz="1400" dirty="0"/>
              <a:t>to keep pace with increasing town infrastructure maintenance responsibilities including </a:t>
            </a:r>
            <a:r>
              <a:rPr lang="en-US" sz="1400" i="1" dirty="0"/>
              <a:t>preparedness for emergency response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Improve efficiency of operations </a:t>
            </a:r>
            <a:r>
              <a:rPr lang="en-US" sz="1400" dirty="0"/>
              <a:t>to eliminate wasted time, unnecessary cost(s) to taxpayers and potential risk to public safety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Protect the town’s investments </a:t>
            </a:r>
            <a:r>
              <a:rPr lang="en-US" sz="1400" dirty="0"/>
              <a:t>in vehicle and equipment fleet(s)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Provide safe working conditions </a:t>
            </a:r>
            <a:r>
              <a:rPr lang="en-US" sz="1400" dirty="0"/>
              <a:t>for town employees in compliance with current codes and regulations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Improve energy-efficiency and employee productivity </a:t>
            </a:r>
            <a:r>
              <a:rPr lang="en-US" sz="1400" dirty="0"/>
              <a:t>through consolidation of departments and adoption of best industry practices and guidelines for design of facilities</a:t>
            </a:r>
          </a:p>
          <a:p>
            <a:endParaRPr lang="en-US" dirty="0"/>
          </a:p>
        </p:txBody>
      </p:sp>
      <p:sp>
        <p:nvSpPr>
          <p:cNvPr id="9" name="TextBox 8"/>
          <p:cNvSpPr txBox="1"/>
          <p:nvPr/>
        </p:nvSpPr>
        <p:spPr>
          <a:xfrm>
            <a:off x="457200" y="453081"/>
            <a:ext cx="2438809" cy="461665"/>
          </a:xfrm>
          <a:prstGeom prst="rect">
            <a:avLst/>
          </a:prstGeom>
          <a:noFill/>
        </p:spPr>
        <p:txBody>
          <a:bodyPr wrap="none" rtlCol="0">
            <a:spAutoFit/>
          </a:bodyPr>
          <a:lstStyle/>
          <a:p>
            <a:r>
              <a:rPr lang="en-US" sz="2400" b="1" dirty="0"/>
              <a:t>Goals/ Objectives</a:t>
            </a:r>
          </a:p>
        </p:txBody>
      </p:sp>
      <p:sp>
        <p:nvSpPr>
          <p:cNvPr id="10" name="Rectangle 9"/>
          <p:cNvSpPr/>
          <p:nvPr/>
        </p:nvSpPr>
        <p:spPr>
          <a:xfrm>
            <a:off x="4876800" y="480536"/>
            <a:ext cx="3608766" cy="1477328"/>
          </a:xfrm>
          <a:prstGeom prst="rect">
            <a:avLst/>
          </a:prstGeom>
        </p:spPr>
        <p:txBody>
          <a:bodyPr wrap="square">
            <a:spAutoFit/>
          </a:bodyPr>
          <a:lstStyle/>
          <a:p>
            <a:pPr algn="ctr"/>
            <a:r>
              <a:rPr lang="en-US" sz="1200" b="1" i="1" dirty="0"/>
              <a:t>(Mission)</a:t>
            </a:r>
          </a:p>
          <a:p>
            <a:endParaRPr lang="en-US" sz="1200" i="1" dirty="0"/>
          </a:p>
          <a:p>
            <a:r>
              <a:rPr lang="en-US" sz="1100" i="1" dirty="0"/>
              <a:t>The [Town] Department of Public Works is dedicated to providing in a safe and cost effective manner the essential, emergency, and maintenance services, together with information and planning support, to protect, maintain, and improve the Town's assets and infrastructure for the safety and well being of the community</a:t>
            </a:r>
          </a:p>
        </p:txBody>
      </p:sp>
      <p:sp>
        <p:nvSpPr>
          <p:cNvPr id="8" name="Rectangle 7"/>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883" y="2286000"/>
            <a:ext cx="2514600" cy="3352800"/>
          </a:xfrm>
          <a:prstGeom prst="rect">
            <a:avLst/>
          </a:prstGeom>
        </p:spPr>
      </p:pic>
    </p:spTree>
    <p:extLst>
      <p:ext uri="{BB962C8B-B14F-4D97-AF65-F5344CB8AC3E}">
        <p14:creationId xmlns:p14="http://schemas.microsoft.com/office/powerpoint/2010/main" val="66363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7" name="Rectangle 6">
            <a:extLst>
              <a:ext uri="{FF2B5EF4-FFF2-40B4-BE49-F238E27FC236}">
                <a16:creationId xmlns:a16="http://schemas.microsoft.com/office/drawing/2014/main" xmlns="" id="{44CC06B0-76B6-4128-8FF5-1B8752FD3FDD}"/>
              </a:ext>
            </a:extLst>
          </p:cNvPr>
          <p:cNvSpPr/>
          <p:nvPr/>
        </p:nvSpPr>
        <p:spPr>
          <a:xfrm>
            <a:off x="5715000" y="4724400"/>
            <a:ext cx="1295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xmlns="" id="{74C9D94A-096E-4ABB-8A36-01D2609DD5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028" y="609600"/>
            <a:ext cx="7199944" cy="4964194"/>
          </a:xfrm>
          <a:prstGeom prst="rect">
            <a:avLst/>
          </a:prstGeom>
        </p:spPr>
      </p:pic>
    </p:spTree>
    <p:extLst>
      <p:ext uri="{BB962C8B-B14F-4D97-AF65-F5344CB8AC3E}">
        <p14:creationId xmlns:p14="http://schemas.microsoft.com/office/powerpoint/2010/main" val="279879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7" name="Rectangle 6">
            <a:extLst>
              <a:ext uri="{FF2B5EF4-FFF2-40B4-BE49-F238E27FC236}">
                <a16:creationId xmlns:a16="http://schemas.microsoft.com/office/drawing/2014/main" xmlns="" id="{44CC06B0-76B6-4128-8FF5-1B8752FD3FDD}"/>
              </a:ext>
            </a:extLst>
          </p:cNvPr>
          <p:cNvSpPr/>
          <p:nvPr/>
        </p:nvSpPr>
        <p:spPr>
          <a:xfrm>
            <a:off x="5715000" y="4724400"/>
            <a:ext cx="1295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xmlns="" id="{1EBFE450-CBD7-4833-AF47-77B432FA5C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533400"/>
            <a:ext cx="7440805" cy="5105400"/>
          </a:xfrm>
          <a:prstGeom prst="rect">
            <a:avLst/>
          </a:prstGeom>
        </p:spPr>
      </p:pic>
    </p:spTree>
    <p:extLst>
      <p:ext uri="{BB962C8B-B14F-4D97-AF65-F5344CB8AC3E}">
        <p14:creationId xmlns:p14="http://schemas.microsoft.com/office/powerpoint/2010/main" val="51795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8059B2-7E26-4448-8244-D749674AD3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472" y="228600"/>
            <a:ext cx="5143056" cy="6400800"/>
          </a:xfrm>
          <a:prstGeom prst="rect">
            <a:avLst/>
          </a:prstGeom>
        </p:spPr>
      </p:pic>
    </p:spTree>
    <p:extLst>
      <p:ext uri="{BB962C8B-B14F-4D97-AF65-F5344CB8AC3E}">
        <p14:creationId xmlns:p14="http://schemas.microsoft.com/office/powerpoint/2010/main" val="2343447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CF9D9E-D82F-4D94-9048-7D6B02540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95400" y="857250"/>
            <a:ext cx="6553200" cy="5143500"/>
          </a:xfrm>
          <a:prstGeom prst="rect">
            <a:avLst/>
          </a:prstGeom>
        </p:spPr>
      </p:pic>
    </p:spTree>
    <p:extLst>
      <p:ext uri="{BB962C8B-B14F-4D97-AF65-F5344CB8AC3E}">
        <p14:creationId xmlns:p14="http://schemas.microsoft.com/office/powerpoint/2010/main" val="203163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7AEC66B-0B27-441F-B54A-4C92DBB628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71600" y="857250"/>
            <a:ext cx="6400800" cy="5143500"/>
          </a:xfrm>
          <a:prstGeom prst="rect">
            <a:avLst/>
          </a:prstGeom>
        </p:spPr>
      </p:pic>
    </p:spTree>
    <p:extLst>
      <p:ext uri="{BB962C8B-B14F-4D97-AF65-F5344CB8AC3E}">
        <p14:creationId xmlns:p14="http://schemas.microsoft.com/office/powerpoint/2010/main" val="23964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447800"/>
            <a:ext cx="6090855" cy="4191000"/>
          </a:xfrm>
          <a:prstGeom prst="rect">
            <a:avLst/>
          </a:prstGeom>
        </p:spPr>
      </p:pic>
      <p:sp>
        <p:nvSpPr>
          <p:cNvPr id="12" name="TextBox 11"/>
          <p:cNvSpPr txBox="1"/>
          <p:nvPr/>
        </p:nvSpPr>
        <p:spPr>
          <a:xfrm>
            <a:off x="381000" y="2209800"/>
            <a:ext cx="2064989" cy="1477328"/>
          </a:xfrm>
          <a:prstGeom prst="rect">
            <a:avLst/>
          </a:prstGeom>
          <a:solidFill>
            <a:srgbClr val="92D050"/>
          </a:solidFill>
        </p:spPr>
        <p:txBody>
          <a:bodyPr wrap="none" rtlCol="0">
            <a:spAutoFit/>
          </a:bodyPr>
          <a:lstStyle/>
          <a:p>
            <a:r>
              <a:rPr lang="en-US" dirty="0"/>
              <a:t>Existing</a:t>
            </a:r>
          </a:p>
          <a:p>
            <a:r>
              <a:rPr lang="en-US" dirty="0"/>
              <a:t>Tree &amp; Grounds</a:t>
            </a:r>
          </a:p>
          <a:p>
            <a:r>
              <a:rPr lang="en-US" dirty="0"/>
              <a:t>(+/- 1.0 mile</a:t>
            </a:r>
          </a:p>
          <a:p>
            <a:r>
              <a:rPr lang="en-US" dirty="0"/>
              <a:t> from Highway Yard;</a:t>
            </a:r>
          </a:p>
          <a:p>
            <a:r>
              <a:rPr lang="en-US" dirty="0"/>
              <a:t>Town Hall)</a:t>
            </a:r>
          </a:p>
        </p:txBody>
      </p:sp>
      <p:sp>
        <p:nvSpPr>
          <p:cNvPr id="14" name="TextBox 13"/>
          <p:cNvSpPr txBox="1"/>
          <p:nvPr/>
        </p:nvSpPr>
        <p:spPr>
          <a:xfrm>
            <a:off x="5464887" y="4088448"/>
            <a:ext cx="1443537" cy="646331"/>
          </a:xfrm>
          <a:prstGeom prst="rect">
            <a:avLst/>
          </a:prstGeom>
          <a:solidFill>
            <a:srgbClr val="92D050"/>
          </a:solidFill>
        </p:spPr>
        <p:txBody>
          <a:bodyPr wrap="none" rtlCol="0">
            <a:spAutoFit/>
          </a:bodyPr>
          <a:lstStyle/>
          <a:p>
            <a:r>
              <a:rPr lang="en-US" dirty="0"/>
              <a:t>Existing </a:t>
            </a:r>
          </a:p>
          <a:p>
            <a:r>
              <a:rPr lang="en-US" dirty="0"/>
              <a:t>Highway Yard</a:t>
            </a:r>
          </a:p>
        </p:txBody>
      </p:sp>
      <p:sp>
        <p:nvSpPr>
          <p:cNvPr id="15" name="TextBox 14"/>
          <p:cNvSpPr txBox="1"/>
          <p:nvPr/>
        </p:nvSpPr>
        <p:spPr>
          <a:xfrm>
            <a:off x="7038340" y="1981200"/>
            <a:ext cx="1747017" cy="1477328"/>
          </a:xfrm>
          <a:prstGeom prst="rect">
            <a:avLst/>
          </a:prstGeom>
          <a:solidFill>
            <a:srgbClr val="92D050"/>
          </a:solidFill>
        </p:spPr>
        <p:txBody>
          <a:bodyPr wrap="none" rtlCol="0">
            <a:spAutoFit/>
          </a:bodyPr>
          <a:lstStyle/>
          <a:p>
            <a:r>
              <a:rPr lang="en-US" dirty="0"/>
              <a:t>Existing </a:t>
            </a:r>
          </a:p>
          <a:p>
            <a:r>
              <a:rPr lang="en-US" dirty="0"/>
              <a:t>Highway, Tree &amp; </a:t>
            </a:r>
          </a:p>
          <a:p>
            <a:r>
              <a:rPr lang="en-US" dirty="0"/>
              <a:t>Grounds</a:t>
            </a:r>
          </a:p>
          <a:p>
            <a:r>
              <a:rPr lang="en-US" dirty="0"/>
              <a:t>Administration</a:t>
            </a:r>
          </a:p>
          <a:p>
            <a:r>
              <a:rPr lang="en-US" dirty="0"/>
              <a:t>(at Town hall)</a:t>
            </a:r>
          </a:p>
        </p:txBody>
      </p:sp>
      <p:sp>
        <p:nvSpPr>
          <p:cNvPr id="17" name="TextBox 16"/>
          <p:cNvSpPr txBox="1"/>
          <p:nvPr/>
        </p:nvSpPr>
        <p:spPr>
          <a:xfrm>
            <a:off x="457200" y="381000"/>
            <a:ext cx="4640245" cy="738664"/>
          </a:xfrm>
          <a:prstGeom prst="rect">
            <a:avLst/>
          </a:prstGeom>
          <a:noFill/>
        </p:spPr>
        <p:txBody>
          <a:bodyPr wrap="none" rtlCol="0">
            <a:spAutoFit/>
          </a:bodyPr>
          <a:lstStyle/>
          <a:p>
            <a:r>
              <a:rPr lang="en-US" sz="2400" b="1" dirty="0"/>
              <a:t>Operations Assessment/ Review</a:t>
            </a:r>
          </a:p>
          <a:p>
            <a:r>
              <a:rPr lang="en-US" b="1" i="1" dirty="0"/>
              <a:t>(How can operations be improved in Norwell?)</a:t>
            </a:r>
          </a:p>
        </p:txBody>
      </p:sp>
      <p:sp>
        <p:nvSpPr>
          <p:cNvPr id="13" name="Rectangle 12"/>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Tree>
    <p:extLst>
      <p:ext uri="{BB962C8B-B14F-4D97-AF65-F5344CB8AC3E}">
        <p14:creationId xmlns:p14="http://schemas.microsoft.com/office/powerpoint/2010/main" val="375164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12401" y="1888954"/>
            <a:ext cx="3962400" cy="2971800"/>
          </a:xfrm>
          <a:prstGeom prst="rect">
            <a:avLst/>
          </a:prstGeom>
        </p:spPr>
      </p:pic>
      <p:sp>
        <p:nvSpPr>
          <p:cNvPr id="18" name="TextBox 17"/>
          <p:cNvSpPr txBox="1"/>
          <p:nvPr/>
        </p:nvSpPr>
        <p:spPr>
          <a:xfrm>
            <a:off x="228600" y="3200400"/>
            <a:ext cx="1828800" cy="1015663"/>
          </a:xfrm>
          <a:prstGeom prst="rect">
            <a:avLst/>
          </a:prstGeom>
          <a:noFill/>
        </p:spPr>
        <p:txBody>
          <a:bodyPr wrap="square" rtlCol="0">
            <a:spAutoFit/>
          </a:bodyPr>
          <a:lstStyle/>
          <a:p>
            <a:r>
              <a:rPr lang="en-US" sz="1200" b="1" dirty="0"/>
              <a:t>Unsafe/ Inadequate vehicle and equipment storage area</a:t>
            </a:r>
          </a:p>
          <a:p>
            <a:endParaRPr lang="en-US" sz="1200" b="1" dirty="0"/>
          </a:p>
          <a:p>
            <a:endParaRPr lang="en-US" sz="1200" dirty="0"/>
          </a:p>
        </p:txBody>
      </p:sp>
      <p:sp>
        <p:nvSpPr>
          <p:cNvPr id="20" name="TextBox 19"/>
          <p:cNvSpPr txBox="1"/>
          <p:nvPr/>
        </p:nvSpPr>
        <p:spPr>
          <a:xfrm>
            <a:off x="381000" y="453080"/>
            <a:ext cx="3854004" cy="677108"/>
          </a:xfrm>
          <a:prstGeom prst="rect">
            <a:avLst/>
          </a:prstGeom>
          <a:noFill/>
        </p:spPr>
        <p:txBody>
          <a:bodyPr wrap="none" rtlCol="0">
            <a:spAutoFit/>
          </a:bodyPr>
          <a:lstStyle/>
          <a:p>
            <a:r>
              <a:rPr lang="en-US" sz="2400" b="1" dirty="0"/>
              <a:t>Existing Building Assessment</a:t>
            </a:r>
          </a:p>
          <a:p>
            <a:r>
              <a:rPr lang="en-US" sz="1400" b="1" i="1" dirty="0"/>
              <a:t>(Building Assessment)</a:t>
            </a:r>
          </a:p>
        </p:txBody>
      </p:sp>
      <p:sp>
        <p:nvSpPr>
          <p:cNvPr id="22" name="Rectangle 21"/>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762500" y="1888954"/>
            <a:ext cx="3962400" cy="2971800"/>
          </a:xfrm>
          <a:prstGeom prst="rect">
            <a:avLst/>
          </a:prstGeom>
        </p:spPr>
      </p:pic>
    </p:spTree>
    <p:extLst>
      <p:ext uri="{BB962C8B-B14F-4D97-AF65-F5344CB8AC3E}">
        <p14:creationId xmlns:p14="http://schemas.microsoft.com/office/powerpoint/2010/main" val="407906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838200"/>
            <a:ext cx="3707106" cy="2780330"/>
          </a:xfrm>
          <a:prstGeom prst="rect">
            <a:avLst/>
          </a:prstGeom>
        </p:spPr>
      </p:pic>
      <p:sp>
        <p:nvSpPr>
          <p:cNvPr id="17" name="TextBox 16"/>
          <p:cNvSpPr txBox="1"/>
          <p:nvPr/>
        </p:nvSpPr>
        <p:spPr>
          <a:xfrm>
            <a:off x="5486400" y="3810000"/>
            <a:ext cx="2286000" cy="1200329"/>
          </a:xfrm>
          <a:prstGeom prst="rect">
            <a:avLst/>
          </a:prstGeom>
          <a:noFill/>
        </p:spPr>
        <p:txBody>
          <a:bodyPr wrap="square" rtlCol="0">
            <a:spAutoFit/>
          </a:bodyPr>
          <a:lstStyle/>
          <a:p>
            <a:r>
              <a:rPr lang="en-US" sz="1200" b="1" dirty="0"/>
              <a:t>Inadequate/ unsafe workspace conditions (welding station, workshops  in shared area with vehicle storage)</a:t>
            </a:r>
          </a:p>
          <a:p>
            <a:endParaRPr lang="en-US" sz="1200" b="1" dirty="0"/>
          </a:p>
          <a:p>
            <a:endParaRPr lang="en-US" sz="1200" dirty="0"/>
          </a:p>
        </p:txBody>
      </p:sp>
      <p:sp>
        <p:nvSpPr>
          <p:cNvPr id="20" name="TextBox 19"/>
          <p:cNvSpPr txBox="1"/>
          <p:nvPr/>
        </p:nvSpPr>
        <p:spPr>
          <a:xfrm>
            <a:off x="381000" y="453080"/>
            <a:ext cx="3854004" cy="677108"/>
          </a:xfrm>
          <a:prstGeom prst="rect">
            <a:avLst/>
          </a:prstGeom>
          <a:noFill/>
        </p:spPr>
        <p:txBody>
          <a:bodyPr wrap="none" rtlCol="0">
            <a:spAutoFit/>
          </a:bodyPr>
          <a:lstStyle/>
          <a:p>
            <a:r>
              <a:rPr lang="en-US" sz="2400" b="1" dirty="0"/>
              <a:t>Existing Building Assessment</a:t>
            </a:r>
          </a:p>
          <a:p>
            <a:r>
              <a:rPr lang="en-US" sz="1400" b="1" i="1" dirty="0"/>
              <a:t>(Building Assessment)</a:t>
            </a:r>
          </a:p>
        </p:txBody>
      </p:sp>
      <p:sp>
        <p:nvSpPr>
          <p:cNvPr id="22" name="Rectangle 21"/>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909" y="2514600"/>
            <a:ext cx="3860800" cy="2895600"/>
          </a:xfrm>
          <a:prstGeom prst="rect">
            <a:avLst/>
          </a:prstGeom>
        </p:spPr>
      </p:pic>
    </p:spTree>
    <p:extLst>
      <p:ext uri="{BB962C8B-B14F-4D97-AF65-F5344CB8AC3E}">
        <p14:creationId xmlns:p14="http://schemas.microsoft.com/office/powerpoint/2010/main" val="7287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89222"/>
            <a:ext cx="3317789" cy="24883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15" name="TextBox 14"/>
          <p:cNvSpPr txBox="1"/>
          <p:nvPr/>
        </p:nvSpPr>
        <p:spPr>
          <a:xfrm>
            <a:off x="3962399" y="1287254"/>
            <a:ext cx="1250745" cy="1200329"/>
          </a:xfrm>
          <a:prstGeom prst="rect">
            <a:avLst/>
          </a:prstGeom>
          <a:noFill/>
        </p:spPr>
        <p:txBody>
          <a:bodyPr wrap="square" rtlCol="0">
            <a:spAutoFit/>
          </a:bodyPr>
          <a:lstStyle/>
          <a:p>
            <a:r>
              <a:rPr lang="en-US" sz="1200" b="1" dirty="0"/>
              <a:t>Code non-compliant toilet facilities; no showers </a:t>
            </a:r>
          </a:p>
          <a:p>
            <a:endParaRPr lang="en-US" sz="1200" b="1" dirty="0"/>
          </a:p>
          <a:p>
            <a:endParaRPr lang="en-US" sz="1200" dirty="0"/>
          </a:p>
        </p:txBody>
      </p:sp>
      <p:sp>
        <p:nvSpPr>
          <p:cNvPr id="19" name="TextBox 18"/>
          <p:cNvSpPr txBox="1"/>
          <p:nvPr/>
        </p:nvSpPr>
        <p:spPr>
          <a:xfrm>
            <a:off x="6172200" y="4521368"/>
            <a:ext cx="2128391" cy="1200329"/>
          </a:xfrm>
          <a:prstGeom prst="rect">
            <a:avLst/>
          </a:prstGeom>
          <a:noFill/>
        </p:spPr>
        <p:txBody>
          <a:bodyPr wrap="square" rtlCol="0">
            <a:spAutoFit/>
          </a:bodyPr>
          <a:lstStyle/>
          <a:p>
            <a:r>
              <a:rPr lang="en-US" sz="1200" b="1" dirty="0"/>
              <a:t>‘Muster’ room undersized to accommodate state-mandated training; support storm emergency response</a:t>
            </a:r>
          </a:p>
          <a:p>
            <a:endParaRPr lang="en-US" sz="1200" b="1" dirty="0"/>
          </a:p>
          <a:p>
            <a:endParaRPr lang="en-US" sz="1200" dirty="0"/>
          </a:p>
        </p:txBody>
      </p:sp>
      <p:sp>
        <p:nvSpPr>
          <p:cNvPr id="20" name="TextBox 19"/>
          <p:cNvSpPr txBox="1"/>
          <p:nvPr/>
        </p:nvSpPr>
        <p:spPr>
          <a:xfrm>
            <a:off x="381000" y="453080"/>
            <a:ext cx="3854004" cy="677108"/>
          </a:xfrm>
          <a:prstGeom prst="rect">
            <a:avLst/>
          </a:prstGeom>
          <a:noFill/>
        </p:spPr>
        <p:txBody>
          <a:bodyPr wrap="none" rtlCol="0">
            <a:spAutoFit/>
          </a:bodyPr>
          <a:lstStyle/>
          <a:p>
            <a:r>
              <a:rPr lang="en-US" sz="2400" b="1" dirty="0"/>
              <a:t>Existing Building Assessment</a:t>
            </a:r>
          </a:p>
          <a:p>
            <a:r>
              <a:rPr lang="en-US" sz="1400" b="1" i="1" dirty="0"/>
              <a:t>(Building Assessment)</a:t>
            </a:r>
          </a:p>
        </p:txBody>
      </p:sp>
      <p:sp>
        <p:nvSpPr>
          <p:cNvPr id="22" name="Rectangle 21"/>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401" y="658674"/>
            <a:ext cx="2812078" cy="374943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600" y="2343497"/>
            <a:ext cx="2533650" cy="3378200"/>
          </a:xfrm>
          <a:prstGeom prst="rect">
            <a:avLst/>
          </a:prstGeom>
        </p:spPr>
      </p:pic>
      <p:sp>
        <p:nvSpPr>
          <p:cNvPr id="16" name="TextBox 15"/>
          <p:cNvSpPr txBox="1"/>
          <p:nvPr/>
        </p:nvSpPr>
        <p:spPr>
          <a:xfrm>
            <a:off x="1447800" y="4486363"/>
            <a:ext cx="1250745" cy="1200329"/>
          </a:xfrm>
          <a:prstGeom prst="rect">
            <a:avLst/>
          </a:prstGeom>
          <a:noFill/>
        </p:spPr>
        <p:txBody>
          <a:bodyPr wrap="square" rtlCol="0">
            <a:spAutoFit/>
          </a:bodyPr>
          <a:lstStyle/>
          <a:p>
            <a:r>
              <a:rPr lang="en-US" sz="1200" b="1" dirty="0"/>
              <a:t>Employee lockers located in vehicle storage area</a:t>
            </a:r>
          </a:p>
          <a:p>
            <a:endParaRPr lang="en-US" sz="1200" b="1" dirty="0"/>
          </a:p>
          <a:p>
            <a:endParaRPr lang="en-US" sz="1200" dirty="0"/>
          </a:p>
        </p:txBody>
      </p:sp>
    </p:spTree>
    <p:extLst>
      <p:ext uri="{BB962C8B-B14F-4D97-AF65-F5344CB8AC3E}">
        <p14:creationId xmlns:p14="http://schemas.microsoft.com/office/powerpoint/2010/main" val="167433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sp>
        <p:nvSpPr>
          <p:cNvPr id="18" name="TextBox 17"/>
          <p:cNvSpPr txBox="1"/>
          <p:nvPr/>
        </p:nvSpPr>
        <p:spPr>
          <a:xfrm>
            <a:off x="533401" y="2743200"/>
            <a:ext cx="1219200" cy="1384995"/>
          </a:xfrm>
          <a:prstGeom prst="rect">
            <a:avLst/>
          </a:prstGeom>
          <a:noFill/>
        </p:spPr>
        <p:txBody>
          <a:bodyPr wrap="square" rtlCol="0">
            <a:spAutoFit/>
          </a:bodyPr>
          <a:lstStyle/>
          <a:p>
            <a:r>
              <a:rPr lang="en-US" sz="1200" b="1" dirty="0"/>
              <a:t>Inadequate vehicle and equipment maintenance/ staging areas</a:t>
            </a:r>
          </a:p>
          <a:p>
            <a:endParaRPr lang="en-US" sz="1200" b="1" dirty="0"/>
          </a:p>
          <a:p>
            <a:endParaRPr lang="en-US" sz="1200" dirty="0"/>
          </a:p>
        </p:txBody>
      </p:sp>
      <p:sp>
        <p:nvSpPr>
          <p:cNvPr id="20" name="TextBox 19"/>
          <p:cNvSpPr txBox="1"/>
          <p:nvPr/>
        </p:nvSpPr>
        <p:spPr>
          <a:xfrm>
            <a:off x="381000" y="453080"/>
            <a:ext cx="3854004" cy="677108"/>
          </a:xfrm>
          <a:prstGeom prst="rect">
            <a:avLst/>
          </a:prstGeom>
          <a:noFill/>
        </p:spPr>
        <p:txBody>
          <a:bodyPr wrap="none" rtlCol="0">
            <a:spAutoFit/>
          </a:bodyPr>
          <a:lstStyle/>
          <a:p>
            <a:r>
              <a:rPr lang="en-US" sz="2400" b="1" dirty="0"/>
              <a:t>Existing Building Assessment</a:t>
            </a:r>
          </a:p>
          <a:p>
            <a:r>
              <a:rPr lang="en-US" sz="1400" b="1" i="1" dirty="0"/>
              <a:t>(Building Assessment)</a:t>
            </a:r>
          </a:p>
        </p:txBody>
      </p:sp>
      <p:sp>
        <p:nvSpPr>
          <p:cNvPr id="22" name="Rectangle 21"/>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733" y="1362778"/>
            <a:ext cx="3149867" cy="41998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7906" y="1362778"/>
            <a:ext cx="3149867" cy="4199822"/>
          </a:xfrm>
          <a:prstGeom prst="rect">
            <a:avLst/>
          </a:prstGeom>
        </p:spPr>
      </p:pic>
    </p:spTree>
    <p:extLst>
      <p:ext uri="{BB962C8B-B14F-4D97-AF65-F5344CB8AC3E}">
        <p14:creationId xmlns:p14="http://schemas.microsoft.com/office/powerpoint/2010/main" val="295041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00668" y="1854547"/>
            <a:ext cx="4419600" cy="3314700"/>
          </a:xfrm>
          <a:prstGeom prst="rect">
            <a:avLst/>
          </a:prstGeom>
        </p:spPr>
      </p:pic>
      <p:sp>
        <p:nvSpPr>
          <p:cNvPr id="19" name="TextBox 18"/>
          <p:cNvSpPr txBox="1"/>
          <p:nvPr/>
        </p:nvSpPr>
        <p:spPr>
          <a:xfrm>
            <a:off x="425655" y="2902721"/>
            <a:ext cx="1250745" cy="1015663"/>
          </a:xfrm>
          <a:prstGeom prst="rect">
            <a:avLst/>
          </a:prstGeom>
          <a:noFill/>
        </p:spPr>
        <p:txBody>
          <a:bodyPr wrap="square" rtlCol="0">
            <a:spAutoFit/>
          </a:bodyPr>
          <a:lstStyle/>
          <a:p>
            <a:r>
              <a:rPr lang="en-US" sz="1200" b="1" dirty="0"/>
              <a:t>Building condition </a:t>
            </a:r>
          </a:p>
          <a:p>
            <a:r>
              <a:rPr lang="en-US" sz="1200" b="1" dirty="0"/>
              <a:t>issues</a:t>
            </a:r>
          </a:p>
          <a:p>
            <a:endParaRPr lang="en-US" sz="1200" b="1" dirty="0"/>
          </a:p>
          <a:p>
            <a:endParaRPr lang="en-US" sz="1200" dirty="0"/>
          </a:p>
        </p:txBody>
      </p:sp>
      <p:sp>
        <p:nvSpPr>
          <p:cNvPr id="20" name="TextBox 19"/>
          <p:cNvSpPr txBox="1"/>
          <p:nvPr/>
        </p:nvSpPr>
        <p:spPr>
          <a:xfrm>
            <a:off x="381000" y="453080"/>
            <a:ext cx="3854004" cy="677108"/>
          </a:xfrm>
          <a:prstGeom prst="rect">
            <a:avLst/>
          </a:prstGeom>
          <a:noFill/>
        </p:spPr>
        <p:txBody>
          <a:bodyPr wrap="none" rtlCol="0">
            <a:spAutoFit/>
          </a:bodyPr>
          <a:lstStyle/>
          <a:p>
            <a:r>
              <a:rPr lang="en-US" sz="2400" b="1" dirty="0"/>
              <a:t>Existing Building Assessment</a:t>
            </a:r>
          </a:p>
          <a:p>
            <a:r>
              <a:rPr lang="en-US" sz="1400" b="1" i="1" dirty="0"/>
              <a:t>(Building Assessment)</a:t>
            </a:r>
          </a:p>
        </p:txBody>
      </p:sp>
      <p:sp>
        <p:nvSpPr>
          <p:cNvPr id="22" name="Rectangle 21"/>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148875" y="1854547"/>
            <a:ext cx="4419600" cy="3314700"/>
          </a:xfrm>
          <a:prstGeom prst="rect">
            <a:avLst/>
          </a:prstGeom>
        </p:spPr>
      </p:pic>
    </p:spTree>
    <p:extLst>
      <p:ext uri="{BB962C8B-B14F-4D97-AF65-F5344CB8AC3E}">
        <p14:creationId xmlns:p14="http://schemas.microsoft.com/office/powerpoint/2010/main" val="351218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440" y="6156398"/>
            <a:ext cx="1865296" cy="4007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29972"/>
            <a:ext cx="1295400" cy="65357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000341"/>
            <a:ext cx="2133599" cy="1066801"/>
          </a:xfrm>
          <a:prstGeom prst="rect">
            <a:avLst/>
          </a:prstGeom>
        </p:spPr>
      </p:pic>
      <p:sp>
        <p:nvSpPr>
          <p:cNvPr id="15" name="Rectangle 14"/>
          <p:cNvSpPr/>
          <p:nvPr/>
        </p:nvSpPr>
        <p:spPr>
          <a:xfrm>
            <a:off x="3091741" y="6042188"/>
            <a:ext cx="2903936" cy="523220"/>
          </a:xfrm>
          <a:prstGeom prst="rect">
            <a:avLst/>
          </a:prstGeom>
        </p:spPr>
        <p:txBody>
          <a:bodyPr wrap="none">
            <a:spAutoFit/>
          </a:bodyPr>
          <a:lstStyle/>
          <a:p>
            <a:pPr algn="ctr"/>
            <a:r>
              <a:rPr lang="en-US" sz="1400" dirty="0"/>
              <a:t>Town of Norwell</a:t>
            </a:r>
          </a:p>
          <a:p>
            <a:pPr algn="ctr"/>
            <a:r>
              <a:rPr lang="en-US" sz="1400" dirty="0"/>
              <a:t>Municipality Facility Feasibility Study</a:t>
            </a:r>
          </a:p>
        </p:txBody>
      </p:sp>
      <p:sp>
        <p:nvSpPr>
          <p:cNvPr id="13" name="Rectangle 12"/>
          <p:cNvSpPr/>
          <p:nvPr/>
        </p:nvSpPr>
        <p:spPr>
          <a:xfrm>
            <a:off x="3505200" y="1981825"/>
            <a:ext cx="4286276" cy="1446550"/>
          </a:xfrm>
          <a:prstGeom prst="rect">
            <a:avLst/>
          </a:prstGeom>
        </p:spPr>
        <p:txBody>
          <a:bodyPr wrap="square">
            <a:spAutoFit/>
          </a:bodyPr>
          <a:lstStyle/>
          <a:p>
            <a:r>
              <a:rPr lang="en-US" sz="2000" b="1" dirty="0"/>
              <a:t>“First Responders are police, fire, emergency medical services and public works….”</a:t>
            </a:r>
          </a:p>
          <a:p>
            <a:endParaRPr lang="en-US" sz="1400" dirty="0"/>
          </a:p>
          <a:p>
            <a:endParaRPr lang="en-US" sz="1400" dirty="0"/>
          </a:p>
        </p:txBody>
      </p:sp>
      <p:sp>
        <p:nvSpPr>
          <p:cNvPr id="17" name="Rectangle 16"/>
          <p:cNvSpPr/>
          <p:nvPr/>
        </p:nvSpPr>
        <p:spPr>
          <a:xfrm>
            <a:off x="1617572" y="3733800"/>
            <a:ext cx="5704840" cy="2246769"/>
          </a:xfrm>
          <a:prstGeom prst="rect">
            <a:avLst/>
          </a:prstGeom>
        </p:spPr>
        <p:txBody>
          <a:bodyPr wrap="square">
            <a:spAutoFit/>
          </a:bodyPr>
          <a:lstStyle/>
          <a:p>
            <a:pPr marL="285750" indent="-285750">
              <a:buFont typeface="Arial" panose="020B0604020202020204" pitchFamily="34" charset="0"/>
              <a:buChar char="•"/>
            </a:pPr>
            <a:r>
              <a:rPr lang="en-US" sz="1400" dirty="0"/>
              <a:t>Notes that public works are often the only public employees qualified and capable of providing services and labor during disaster recovery efforts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Urges governments to increase and earmark funding in budgets to improve public works disaster capabilities</a:t>
            </a:r>
          </a:p>
          <a:p>
            <a:endParaRPr lang="en-US" sz="1400" dirty="0"/>
          </a:p>
          <a:p>
            <a:endParaRPr lang="en-US" sz="1400" dirty="0"/>
          </a:p>
          <a:p>
            <a:endParaRPr lang="en-US" sz="1400" dirty="0"/>
          </a:p>
          <a:p>
            <a:endParaRPr lang="en-US" sz="1400" dirty="0"/>
          </a:p>
        </p:txBody>
      </p:sp>
      <p:sp>
        <p:nvSpPr>
          <p:cNvPr id="7" name="Rectangle 6"/>
          <p:cNvSpPr/>
          <p:nvPr/>
        </p:nvSpPr>
        <p:spPr>
          <a:xfrm>
            <a:off x="2180601" y="609600"/>
            <a:ext cx="4572000" cy="646331"/>
          </a:xfrm>
          <a:prstGeom prst="rect">
            <a:avLst/>
          </a:prstGeom>
        </p:spPr>
        <p:txBody>
          <a:bodyPr>
            <a:spAutoFit/>
          </a:bodyPr>
          <a:lstStyle/>
          <a:p>
            <a:pPr algn="ctr"/>
            <a:r>
              <a:rPr lang="en-US" b="1" i="1" dirty="0"/>
              <a:t>APWA (American Public Works Association) Guidance Position Statement, 2010</a:t>
            </a:r>
          </a:p>
        </p:txBody>
      </p:sp>
    </p:spTree>
    <p:extLst>
      <p:ext uri="{BB962C8B-B14F-4D97-AF65-F5344CB8AC3E}">
        <p14:creationId xmlns:p14="http://schemas.microsoft.com/office/powerpoint/2010/main" val="219326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63561</TotalTime>
  <Words>841</Words>
  <Application>Microsoft Office PowerPoint</Application>
  <PresentationFormat>On-screen Show (4:3)</PresentationFormat>
  <Paragraphs>217</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Arial Narrow</vt:lpstr>
      <vt:lpstr>Calibri</vt:lpstr>
      <vt:lpstr>Office Theme</vt:lpstr>
      <vt:lpstr>Town Hall Meeting February 10, 2020  Municipality Facility Feasibility Study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Norwell DPW Facility Feasibility Study</dc:title>
  <dc:creator>Ed Forte</dc:creator>
  <cp:lastModifiedBy>Robert Mello</cp:lastModifiedBy>
  <cp:revision>244</cp:revision>
  <cp:lastPrinted>2019-10-09T00:28:54Z</cp:lastPrinted>
  <dcterms:created xsi:type="dcterms:W3CDTF">2019-01-15T21:19:45Z</dcterms:created>
  <dcterms:modified xsi:type="dcterms:W3CDTF">2020-02-25T11:51:24Z</dcterms:modified>
</cp:coreProperties>
</file>